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37"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9" r:id="rId24"/>
    <p:sldId id="281" r:id="rId25"/>
    <p:sldId id="282" r:id="rId26"/>
    <p:sldId id="283" r:id="rId27"/>
    <p:sldId id="280" r:id="rId28"/>
    <p:sldId id="286" r:id="rId29"/>
    <p:sldId id="284" r:id="rId30"/>
    <p:sldId id="285" r:id="rId31"/>
    <p:sldId id="287" r:id="rId32"/>
    <p:sldId id="288" r:id="rId33"/>
    <p:sldId id="289" r:id="rId34"/>
    <p:sldId id="290" r:id="rId35"/>
    <p:sldId id="291" r:id="rId36"/>
    <p:sldId id="292" r:id="rId37"/>
    <p:sldId id="293" r:id="rId38"/>
    <p:sldId id="294" r:id="rId39"/>
    <p:sldId id="295" r:id="rId40"/>
    <p:sldId id="296" r:id="rId41"/>
    <p:sldId id="302" r:id="rId42"/>
    <p:sldId id="297" r:id="rId43"/>
    <p:sldId id="298" r:id="rId44"/>
    <p:sldId id="299" r:id="rId45"/>
    <p:sldId id="300" r:id="rId46"/>
    <p:sldId id="301"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10" name="Rectangle 9"/>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bg1"/>
                </a:solidFill>
                <a:effectLst/>
                <a:latin typeface="+mj-lt"/>
                <a:ea typeface="+mn-ea"/>
                <a:cs typeface="+mn-cs"/>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bg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88968DB1-292F-4D39-81E7-E099832418CA}" type="datetimeFigureOut">
              <a:rPr lang="en-US" smtClean="0"/>
              <a:t>3/23/2025</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bg2"/>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bg2"/>
                </a:solidFill>
              </a:defRPr>
            </a:lvl1pPr>
          </a:lstStyle>
          <a:p>
            <a:fld id="{9BA8F05C-F110-43E2-BB4A-B65910729FFD}" type="slidenum">
              <a:rPr lang="en-US" smtClean="0"/>
              <a:t>‹#›</a:t>
            </a:fld>
            <a:endParaRPr lang="en-US"/>
          </a:p>
        </p:txBody>
      </p:sp>
    </p:spTree>
    <p:extLst>
      <p:ext uri="{BB962C8B-B14F-4D97-AF65-F5344CB8AC3E}">
        <p14:creationId xmlns:p14="http://schemas.microsoft.com/office/powerpoint/2010/main" val="282910024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88968DB1-292F-4D39-81E7-E099832418CA}"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8F05C-F110-43E2-BB4A-B65910729FFD}" type="slidenum">
              <a:rPr lang="en-US" smtClean="0"/>
              <a:t>‹#›</a:t>
            </a:fld>
            <a:endParaRPr lang="en-US"/>
          </a:p>
        </p:txBody>
      </p:sp>
    </p:spTree>
    <p:extLst>
      <p:ext uri="{BB962C8B-B14F-4D97-AF65-F5344CB8AC3E}">
        <p14:creationId xmlns:p14="http://schemas.microsoft.com/office/powerpoint/2010/main" val="3565752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88968DB1-292F-4D39-81E7-E099832418CA}"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8F05C-F110-43E2-BB4A-B65910729FFD}" type="slidenum">
              <a:rPr lang="en-US" smtClean="0"/>
              <a:t>‹#›</a:t>
            </a:fld>
            <a:endParaRPr lang="en-US"/>
          </a:p>
        </p:txBody>
      </p:sp>
    </p:spTree>
    <p:extLst>
      <p:ext uri="{BB962C8B-B14F-4D97-AF65-F5344CB8AC3E}">
        <p14:creationId xmlns:p14="http://schemas.microsoft.com/office/powerpoint/2010/main" val="4001082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88968DB1-292F-4D39-81E7-E099832418CA}"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8F05C-F110-43E2-BB4A-B65910729FFD}" type="slidenum">
              <a:rPr lang="en-US" smtClean="0"/>
              <a:t>‹#›</a:t>
            </a:fld>
            <a:endParaRPr lang="en-US"/>
          </a:p>
        </p:txBody>
      </p:sp>
    </p:spTree>
    <p:extLst>
      <p:ext uri="{BB962C8B-B14F-4D97-AF65-F5344CB8AC3E}">
        <p14:creationId xmlns:p14="http://schemas.microsoft.com/office/powerpoint/2010/main" val="2891457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Pr>
        <a:gradFill flip="none" rotWithShape="1">
          <a:gsLst>
            <a:gs pos="0">
              <a:schemeClr val="bg2">
                <a:tint val="80000"/>
                <a:shade val="100000"/>
                <a:satMod val="300000"/>
              </a:schemeClr>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23" name="Rectangle 22"/>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bg1"/>
                </a:solidFill>
                <a:effectLst/>
                <a:latin typeface="+mj-lt"/>
                <a:ea typeface="+mn-ea"/>
                <a:cs typeface="+mn-cs"/>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bg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88968DB1-292F-4D39-81E7-E099832418CA}" type="datetimeFigureOut">
              <a:rPr lang="en-US" smtClean="0"/>
              <a:t>3/23/2025</a:t>
            </a:fld>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bg2"/>
                </a:solidFil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bg2"/>
                </a:solidFill>
              </a:defRPr>
            </a:lvl1pPr>
          </a:lstStyle>
          <a:p>
            <a:fld id="{9BA8F05C-F110-43E2-BB4A-B65910729FFD}" type="slidenum">
              <a:rPr lang="en-US" smtClean="0"/>
              <a:t>‹#›</a:t>
            </a:fld>
            <a:endParaRPr lang="en-US"/>
          </a:p>
        </p:txBody>
      </p:sp>
    </p:spTree>
    <p:extLst>
      <p:ext uri="{BB962C8B-B14F-4D97-AF65-F5344CB8AC3E}">
        <p14:creationId xmlns:p14="http://schemas.microsoft.com/office/powerpoint/2010/main" val="71360315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88968DB1-292F-4D39-81E7-E099832418CA}"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A8F05C-F110-43E2-BB4A-B65910729FFD}" type="slidenum">
              <a:rPr lang="en-US" smtClean="0"/>
              <a:t>‹#›</a:t>
            </a:fld>
            <a:endParaRPr lang="en-US"/>
          </a:p>
        </p:txBody>
      </p:sp>
    </p:spTree>
    <p:extLst>
      <p:ext uri="{BB962C8B-B14F-4D97-AF65-F5344CB8AC3E}">
        <p14:creationId xmlns:p14="http://schemas.microsoft.com/office/powerpoint/2010/main" val="43820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88968DB1-292F-4D39-81E7-E099832418CA}" type="datetimeFigureOut">
              <a:rPr lang="en-US" smtClean="0"/>
              <a:t>3/23/2025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A8F05C-F110-43E2-BB4A-B65910729FFD}" type="slidenum">
              <a:rPr lang="en-US" smtClean="0"/>
              <a:t>‹#›</a:t>
            </a:fld>
            <a:endParaRPr lang="en-US"/>
          </a:p>
        </p:txBody>
      </p:sp>
    </p:spTree>
    <p:extLst>
      <p:ext uri="{BB962C8B-B14F-4D97-AF65-F5344CB8AC3E}">
        <p14:creationId xmlns:p14="http://schemas.microsoft.com/office/powerpoint/2010/main" val="3789628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88968DB1-292F-4D39-81E7-E099832418CA}" type="datetimeFigureOut">
              <a:rPr lang="en-US" smtClean="0"/>
              <a:t>3/23/2025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A8F05C-F110-43E2-BB4A-B65910729FFD}" type="slidenum">
              <a:rPr lang="en-US" smtClean="0"/>
              <a:t>‹#›</a:t>
            </a:fld>
            <a:endParaRPr lang="en-US"/>
          </a:p>
        </p:txBody>
      </p:sp>
    </p:spTree>
    <p:extLst>
      <p:ext uri="{BB962C8B-B14F-4D97-AF65-F5344CB8AC3E}">
        <p14:creationId xmlns:p14="http://schemas.microsoft.com/office/powerpoint/2010/main" val="294743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968DB1-292F-4D39-81E7-E099832418CA}" type="datetimeFigureOut">
              <a:rPr lang="en-US" smtClean="0"/>
              <a:t>3/23/2025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A8F05C-F110-43E2-BB4A-B65910729FFD}" type="slidenum">
              <a:rPr lang="en-US" smtClean="0"/>
              <a:t>‹#›</a:t>
            </a:fld>
            <a:endParaRPr lang="en-US"/>
          </a:p>
        </p:txBody>
      </p:sp>
    </p:spTree>
    <p:extLst>
      <p:ext uri="{BB962C8B-B14F-4D97-AF65-F5344CB8AC3E}">
        <p14:creationId xmlns:p14="http://schemas.microsoft.com/office/powerpoint/2010/main" val="1277644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مع تسمية توضيحية">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88968DB1-292F-4D39-81E7-E099832418CA}"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BA8F05C-F110-43E2-BB4A-B65910729FFD}" type="slidenum">
              <a:rPr lang="en-US" smtClean="0"/>
              <a:t>‹#›</a:t>
            </a:fld>
            <a:endParaRPr lang="en-US"/>
          </a:p>
        </p:txBody>
      </p:sp>
    </p:spTree>
    <p:extLst>
      <p:ext uri="{BB962C8B-B14F-4D97-AF65-F5344CB8AC3E}">
        <p14:creationId xmlns:p14="http://schemas.microsoft.com/office/powerpoint/2010/main" val="4081088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sp>
        <p:nvSpPr>
          <p:cNvPr id="10" name="Rectangle 9"/>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228599" y="237744"/>
            <a:ext cx="8531352" cy="6382512"/>
          </a:xfrm>
          <a:solidFill>
            <a:srgbClr val="969696"/>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8" name="Date Placeholder 7"/>
          <p:cNvSpPr>
            <a:spLocks noGrp="1"/>
          </p:cNvSpPr>
          <p:nvPr>
            <p:ph type="dt" sz="half" idx="10"/>
          </p:nvPr>
        </p:nvSpPr>
        <p:spPr/>
        <p:txBody>
          <a:bodyPr/>
          <a:lstStyle>
            <a:lvl1pPr>
              <a:defRPr>
                <a:effectLst>
                  <a:outerShdw blurRad="12700" dist="3810" dir="2700000" algn="tl" rotWithShape="0">
                    <a:prstClr val="black">
                      <a:alpha val="40000"/>
                    </a:prstClr>
                  </a:outerShdw>
                </a:effectLst>
              </a:defRPr>
            </a:lvl1pPr>
          </a:lstStyle>
          <a:p>
            <a:fld id="{88968DB1-292F-4D39-81E7-E099832418CA}" type="datetimeFigureOut">
              <a:rPr lang="en-US" smtClean="0"/>
              <a:t>3/23/2025</a:t>
            </a:fld>
            <a:endParaRPr lang="en-US"/>
          </a:p>
        </p:txBody>
      </p:sp>
      <p:sp>
        <p:nvSpPr>
          <p:cNvPr id="12" name="Footer Placeholder 11"/>
          <p:cNvSpPr>
            <a:spLocks noGrp="1"/>
          </p:cNvSpPr>
          <p:nvPr>
            <p:ph type="ftr" sz="quarter" idx="11"/>
          </p:nvPr>
        </p:nvSpPr>
        <p:spPr/>
        <p:txBody>
          <a:bodyPr/>
          <a:lstStyle>
            <a:lvl1pPr algn="r">
              <a:defRPr lang="en-US" sz="1000" kern="1200" dirty="0">
                <a:solidFill>
                  <a:schemeClr val="tx1">
                    <a:lumMod val="75000"/>
                    <a:lumOff val="25000"/>
                  </a:schemeClr>
                </a:solidFill>
                <a:effectLst>
                  <a:outerShdw blurRad="12700" dist="3810" dir="2700000" algn="tl" rotWithShape="0">
                    <a:prstClr val="black">
                      <a:alpha val="40000"/>
                    </a:prstClr>
                  </a:outerShdw>
                </a:effectLst>
                <a:latin typeface="+mn-lt"/>
                <a:ea typeface="+mn-ea"/>
                <a:cs typeface="+mn-cs"/>
              </a:defRPr>
            </a:lvl1pPr>
          </a:lstStyle>
          <a:p>
            <a:endParaRPr lang="en-US"/>
          </a:p>
        </p:txBody>
      </p:sp>
      <p:sp>
        <p:nvSpPr>
          <p:cNvPr id="13" name="Slide Number Placeholder 12"/>
          <p:cNvSpPr>
            <a:spLocks noGrp="1"/>
          </p:cNvSpPr>
          <p:nvPr>
            <p:ph type="sldNum" sz="quarter" idx="12"/>
          </p:nvPr>
        </p:nvSpPr>
        <p:spPr/>
        <p:txBody>
          <a:bodyPr/>
          <a:lstStyle>
            <a:lvl1pPr>
              <a:defRPr>
                <a:solidFill>
                  <a:srgbClr val="FFFFFF"/>
                </a:solidFill>
              </a:defRPr>
            </a:lvl1pPr>
          </a:lstStyle>
          <a:p>
            <a:fld id="{9BA8F05C-F110-43E2-BB4A-B65910729FFD}" type="slidenum">
              <a:rPr lang="en-US" smtClean="0"/>
              <a:t>‹#›</a:t>
            </a:fld>
            <a:endParaRPr lang="en-US"/>
          </a:p>
        </p:txBody>
      </p:sp>
    </p:spTree>
    <p:extLst>
      <p:ext uri="{BB962C8B-B14F-4D97-AF65-F5344CB8AC3E}">
        <p14:creationId xmlns:p14="http://schemas.microsoft.com/office/powerpoint/2010/main" val="121938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88968DB1-292F-4D39-81E7-E099832418CA}" type="datetimeFigureOut">
              <a:rPr lang="en-US" smtClean="0"/>
              <a:t>3/23/2025</a:t>
            </a:fld>
            <a:endParaRPr lang="en-US"/>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314667"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9BA8F05C-F110-43E2-BB4A-B65910729FFD}" type="slidenum">
              <a:rPr lang="en-US" smtClean="0"/>
              <a:t>‹#›</a:t>
            </a:fld>
            <a:endParaRPr lang="en-US"/>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266619888"/>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2145880-9159-5D7C-5277-35ACF158511C}"/>
              </a:ext>
            </a:extLst>
          </p:cNvPr>
          <p:cNvSpPr>
            <a:spLocks noGrp="1"/>
          </p:cNvSpPr>
          <p:nvPr>
            <p:ph type="ctrTitle"/>
          </p:nvPr>
        </p:nvSpPr>
        <p:spPr/>
        <p:txBody>
          <a:bodyPr/>
          <a:lstStyle/>
          <a:p>
            <a:r>
              <a:rPr lang="en-US" sz="3200" b="1" i="0" u="none" strike="noStrike" baseline="0" dirty="0">
                <a:solidFill>
                  <a:srgbClr val="0070C0"/>
                </a:solidFill>
                <a:latin typeface="Algerian" panose="04020705040A02060702" pitchFamily="82" charset="0"/>
              </a:rPr>
              <a:t>IMMOBILIZATION (FIXATION)</a:t>
            </a:r>
            <a:endParaRPr lang="en-US" sz="11500" b="1" dirty="0">
              <a:solidFill>
                <a:srgbClr val="0070C0"/>
              </a:solidFill>
              <a:latin typeface="Algerian" panose="04020705040A02060702" pitchFamily="82" charset="0"/>
            </a:endParaRPr>
          </a:p>
        </p:txBody>
      </p:sp>
      <p:sp>
        <p:nvSpPr>
          <p:cNvPr id="3" name="عنوان فرعي 2">
            <a:extLst>
              <a:ext uri="{FF2B5EF4-FFF2-40B4-BE49-F238E27FC236}">
                <a16:creationId xmlns:a16="http://schemas.microsoft.com/office/drawing/2014/main" id="{7304827A-852E-00E7-6D60-8003D90EE449}"/>
              </a:ext>
            </a:extLst>
          </p:cNvPr>
          <p:cNvSpPr>
            <a:spLocks noGrp="1"/>
          </p:cNvSpPr>
          <p:nvPr>
            <p:ph type="subTitle" idx="1"/>
          </p:nvPr>
        </p:nvSpPr>
        <p:spPr>
          <a:xfrm>
            <a:off x="1562100" y="4114800"/>
            <a:ext cx="9070848" cy="1091381"/>
          </a:xfrm>
        </p:spPr>
        <p:txBody>
          <a:bodyPr>
            <a:normAutofit/>
          </a:bodyPr>
          <a:lstStyle/>
          <a:p>
            <a:r>
              <a:rPr lang="en-US" sz="3200" b="1" dirty="0">
                <a:solidFill>
                  <a:srgbClr val="0070C0"/>
                </a:solidFill>
                <a:latin typeface="Andalus" panose="02020603050405020304" pitchFamily="18" charset="-78"/>
                <a:cs typeface="Andalus" panose="02020603050405020304" pitchFamily="18" charset="-78"/>
              </a:rPr>
              <a:t>Mohammed Majid Jasim </a:t>
            </a:r>
          </a:p>
        </p:txBody>
      </p:sp>
    </p:spTree>
    <p:extLst>
      <p:ext uri="{BB962C8B-B14F-4D97-AF65-F5344CB8AC3E}">
        <p14:creationId xmlns:p14="http://schemas.microsoft.com/office/powerpoint/2010/main" val="3695087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B77C17A-E017-ECA8-849B-A90B28EED6E2}"/>
              </a:ext>
            </a:extLst>
          </p:cNvPr>
          <p:cNvSpPr>
            <a:spLocks noGrp="1"/>
          </p:cNvSpPr>
          <p:nvPr>
            <p:ph type="title"/>
          </p:nvPr>
        </p:nvSpPr>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Types of casts </a:t>
            </a:r>
            <a:endParaRPr lang="en-US" dirty="0"/>
          </a:p>
        </p:txBody>
      </p:sp>
      <p:sp>
        <p:nvSpPr>
          <p:cNvPr id="3" name="عنصر نائب للمحتوى 2">
            <a:extLst>
              <a:ext uri="{FF2B5EF4-FFF2-40B4-BE49-F238E27FC236}">
                <a16:creationId xmlns:a16="http://schemas.microsoft.com/office/drawing/2014/main" id="{114C8F76-206D-5CE7-3D87-F71235000E6E}"/>
              </a:ext>
            </a:extLst>
          </p:cNvPr>
          <p:cNvSpPr>
            <a:spLocks noGrp="1"/>
          </p:cNvSpPr>
          <p:nvPr>
            <p:ph idx="1"/>
          </p:nvPr>
        </p:nvSpPr>
        <p:spPr/>
        <p:txBody>
          <a:bodyPr>
            <a:normAutofit/>
          </a:bodyPr>
          <a:lstStyle/>
          <a:p>
            <a:pPr>
              <a:buFont typeface="Wingdings" panose="05000000000000000000" pitchFamily="2" charset="2"/>
              <a:buChar char="Ø"/>
            </a:pPr>
            <a:r>
              <a:rPr lang="en-US" sz="2800" b="1" dirty="0">
                <a:solidFill>
                  <a:srgbClr val="FFC000"/>
                </a:solidFill>
                <a:latin typeface="Times New Roman" panose="02020603050405020304" pitchFamily="18" charset="0"/>
                <a:cs typeface="Times New Roman" panose="02020603050405020304" pitchFamily="18" charset="0"/>
              </a:rPr>
              <a:t>Long Lateral Splint:</a:t>
            </a:r>
          </a:p>
          <a:p>
            <a:pPr marL="0" indent="0" algn="justLow">
              <a:buNone/>
            </a:pPr>
            <a:r>
              <a:rPr lang="en-US" sz="2400" dirty="0">
                <a:latin typeface="Times New Roman" panose="02020603050405020304" pitchFamily="18" charset="0"/>
                <a:cs typeface="Times New Roman" panose="02020603050405020304" pitchFamily="18" charset="0"/>
              </a:rPr>
              <a:t>This splint is shorter than a spica splint, but otherwise the long lateral splint is constructed and attached similarly from the axilla or groin distally.</a:t>
            </a:r>
          </a:p>
          <a:p>
            <a:pPr marL="0" indent="0" algn="justLow">
              <a:buNone/>
            </a:pPr>
            <a:endParaRPr lang="en-US" sz="2400" dirty="0">
              <a:latin typeface="Times New Roman" panose="02020603050405020304" pitchFamily="18" charset="0"/>
              <a:cs typeface="Times New Roman" panose="02020603050405020304" pitchFamily="18" charset="0"/>
            </a:endParaRPr>
          </a:p>
          <a:p>
            <a:pPr marL="0" indent="0" algn="justLow">
              <a:buNone/>
            </a:pPr>
            <a:r>
              <a:rPr lang="en-US" sz="2800" b="1" u="none" strike="noStrike" baseline="0" dirty="0">
                <a:solidFill>
                  <a:srgbClr val="FFC000"/>
                </a:solidFill>
                <a:latin typeface="Times New Roman" panose="02020603050405020304" pitchFamily="18" charset="0"/>
                <a:cs typeface="Times New Roman" panose="02020603050405020304" pitchFamily="18" charset="0"/>
              </a:rPr>
              <a:t>Indications:</a:t>
            </a:r>
          </a:p>
          <a:p>
            <a:pPr marL="0" indent="0" algn="justLow">
              <a:buNone/>
            </a:pPr>
            <a:r>
              <a:rPr lang="en-US" sz="2400" b="1" i="1"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a:latin typeface="Times New Roman" panose="02020603050405020304" pitchFamily="18" charset="0"/>
                <a:cs typeface="Times New Roman" panose="02020603050405020304" pitchFamily="18" charset="0"/>
              </a:rPr>
              <a:t>Immobilization of the elbow and stifle joints.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437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a:extLst>
              <a:ext uri="{FF2B5EF4-FFF2-40B4-BE49-F238E27FC236}">
                <a16:creationId xmlns:a16="http://schemas.microsoft.com/office/drawing/2014/main" id="{EB73041E-E308-090E-BABC-415CC5B9333F}"/>
              </a:ext>
            </a:extLst>
          </p:cNvPr>
          <p:cNvPicPr>
            <a:picLocks noGrp="1" noChangeAspect="1"/>
          </p:cNvPicPr>
          <p:nvPr>
            <p:ph idx="1"/>
          </p:nvPr>
        </p:nvPicPr>
        <p:blipFill>
          <a:blip r:embed="rId2"/>
          <a:srcRect t="16499" b="16917"/>
          <a:stretch/>
        </p:blipFill>
        <p:spPr>
          <a:xfrm>
            <a:off x="806399" y="1209369"/>
            <a:ext cx="4385033" cy="4468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صورة 4">
            <a:extLst>
              <a:ext uri="{FF2B5EF4-FFF2-40B4-BE49-F238E27FC236}">
                <a16:creationId xmlns:a16="http://schemas.microsoft.com/office/drawing/2014/main" id="{BC5DC77E-9342-BFF1-295A-184EB5C10BDA}"/>
              </a:ext>
            </a:extLst>
          </p:cNvPr>
          <p:cNvPicPr>
            <a:picLocks noChangeAspect="1"/>
          </p:cNvPicPr>
          <p:nvPr/>
        </p:nvPicPr>
        <p:blipFill>
          <a:blip r:embed="rId3"/>
          <a:stretch>
            <a:fillRect/>
          </a:stretch>
        </p:blipFill>
        <p:spPr>
          <a:xfrm>
            <a:off x="5763157" y="520341"/>
            <a:ext cx="2857500" cy="2773617"/>
          </a:xfrm>
          <a:prstGeom prst="rect">
            <a:avLst/>
          </a:prstGeom>
        </p:spPr>
      </p:pic>
      <p:pic>
        <p:nvPicPr>
          <p:cNvPr id="6" name="صورة 5">
            <a:extLst>
              <a:ext uri="{FF2B5EF4-FFF2-40B4-BE49-F238E27FC236}">
                <a16:creationId xmlns:a16="http://schemas.microsoft.com/office/drawing/2014/main" id="{47E6BD3B-36AA-9F41-E0BB-BACDF0715230}"/>
              </a:ext>
            </a:extLst>
          </p:cNvPr>
          <p:cNvPicPr>
            <a:picLocks noChangeAspect="1"/>
          </p:cNvPicPr>
          <p:nvPr/>
        </p:nvPicPr>
        <p:blipFill>
          <a:blip r:embed="rId4"/>
          <a:stretch>
            <a:fillRect/>
          </a:stretch>
        </p:blipFill>
        <p:spPr>
          <a:xfrm>
            <a:off x="9062271" y="501905"/>
            <a:ext cx="2626468" cy="5751872"/>
          </a:xfrm>
          <a:prstGeom prst="rect">
            <a:avLst/>
          </a:prstGeom>
        </p:spPr>
      </p:pic>
      <p:pic>
        <p:nvPicPr>
          <p:cNvPr id="7" name="صورة 6">
            <a:extLst>
              <a:ext uri="{FF2B5EF4-FFF2-40B4-BE49-F238E27FC236}">
                <a16:creationId xmlns:a16="http://schemas.microsoft.com/office/drawing/2014/main" id="{58EE9941-F23B-2E5F-FCB3-860DF20CCA3E}"/>
              </a:ext>
            </a:extLst>
          </p:cNvPr>
          <p:cNvPicPr>
            <a:picLocks noChangeAspect="1"/>
          </p:cNvPicPr>
          <p:nvPr/>
        </p:nvPicPr>
        <p:blipFill>
          <a:blip r:embed="rId5"/>
          <a:stretch>
            <a:fillRect/>
          </a:stretch>
        </p:blipFill>
        <p:spPr>
          <a:xfrm>
            <a:off x="5763158" y="3480160"/>
            <a:ext cx="2857500" cy="2773617"/>
          </a:xfrm>
          <a:prstGeom prst="rect">
            <a:avLst/>
          </a:prstGeom>
        </p:spPr>
      </p:pic>
    </p:spTree>
    <p:extLst>
      <p:ext uri="{BB962C8B-B14F-4D97-AF65-F5344CB8AC3E}">
        <p14:creationId xmlns:p14="http://schemas.microsoft.com/office/powerpoint/2010/main" val="3008253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EAC7592-4914-D56C-861D-F83D7548FE83}"/>
              </a:ext>
            </a:extLst>
          </p:cNvPr>
          <p:cNvSpPr>
            <a:spLocks noGrp="1"/>
          </p:cNvSpPr>
          <p:nvPr>
            <p:ph type="title"/>
          </p:nvPr>
        </p:nvSpPr>
        <p:spPr>
          <a:xfrm>
            <a:off x="1066800" y="642594"/>
            <a:ext cx="10058400" cy="1097716"/>
          </a:xfrm>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Types of casts </a:t>
            </a:r>
            <a:endParaRPr lang="en-US" dirty="0"/>
          </a:p>
        </p:txBody>
      </p:sp>
      <p:sp>
        <p:nvSpPr>
          <p:cNvPr id="3" name="عنصر نائب للمحتوى 2">
            <a:extLst>
              <a:ext uri="{FF2B5EF4-FFF2-40B4-BE49-F238E27FC236}">
                <a16:creationId xmlns:a16="http://schemas.microsoft.com/office/drawing/2014/main" id="{7C649384-698A-B0C2-7559-160B10972095}"/>
              </a:ext>
            </a:extLst>
          </p:cNvPr>
          <p:cNvSpPr>
            <a:spLocks noGrp="1"/>
          </p:cNvSpPr>
          <p:nvPr>
            <p:ph idx="1"/>
          </p:nvPr>
        </p:nvSpPr>
        <p:spPr>
          <a:xfrm>
            <a:off x="1066800" y="1740310"/>
            <a:ext cx="10058400" cy="4294730"/>
          </a:xfrm>
        </p:spPr>
        <p:txBody>
          <a:bodyPr>
            <a:normAutofit/>
          </a:bodyPr>
          <a:lstStyle/>
          <a:p>
            <a:pPr algn="justLow">
              <a:buFont typeface="Wingdings" panose="05000000000000000000" pitchFamily="2" charset="2"/>
              <a:buChar char="Ø"/>
            </a:pPr>
            <a:r>
              <a:rPr lang="en-US" sz="2800" b="1" dirty="0">
                <a:solidFill>
                  <a:srgbClr val="FFC000"/>
                </a:solidFill>
                <a:latin typeface="Times New Roman" panose="02020603050405020304" pitchFamily="18" charset="0"/>
                <a:cs typeface="Times New Roman" panose="02020603050405020304" pitchFamily="18" charset="0"/>
              </a:rPr>
              <a:t>Schroeder-Thomas Splint:</a:t>
            </a:r>
          </a:p>
          <a:p>
            <a:pPr marL="0" indent="0" algn="justLow">
              <a:buNone/>
            </a:pPr>
            <a:r>
              <a:rPr lang="en-US" sz="2400" dirty="0">
                <a:latin typeface="Times New Roman" panose="02020603050405020304" pitchFamily="18" charset="0"/>
                <a:cs typeface="Times New Roman" panose="02020603050405020304" pitchFamily="18" charset="0"/>
              </a:rPr>
              <a:t>This versatile splint has been widely used for immobilization of fractures. Considerable artistry is required to construct a functional, well tolerated, and effective Schroeder-Thomas splint. Widely used in the past, it has been largely superseded by molded splints and casts. </a:t>
            </a:r>
          </a:p>
          <a:p>
            <a:pPr marL="0" indent="0" algn="justLow">
              <a:buNone/>
            </a:pPr>
            <a:r>
              <a:rPr lang="en-US" sz="3000" b="1" u="none" strike="noStrike" baseline="0" dirty="0">
                <a:solidFill>
                  <a:srgbClr val="FFC000"/>
                </a:solidFill>
                <a:latin typeface="Times New Roman" panose="02020603050405020304" pitchFamily="18" charset="0"/>
                <a:cs typeface="Times New Roman" panose="02020603050405020304" pitchFamily="18" charset="0"/>
              </a:rPr>
              <a:t>Indications:</a:t>
            </a:r>
          </a:p>
          <a:p>
            <a:pPr marL="0" indent="0" algn="justLow">
              <a:buNone/>
            </a:pPr>
            <a:r>
              <a:rPr lang="en-US" sz="2400" b="0" u="none" strike="noStrike" baseline="0" dirty="0">
                <a:latin typeface="Times New Roman" panose="02020603050405020304" pitchFamily="18" charset="0"/>
                <a:cs typeface="Times New Roman" panose="02020603050405020304" pitchFamily="18" charset="0"/>
              </a:rPr>
              <a:t>Immobilization of the elbow, stifle, carpus, and tarsus; the radius and ulna; and the tibia and fibula. The Schroeder-Thomas splint may be the most effective device for immobilization of the stifle joint at a functional angle. Care must be taken to keep the splint as short as possible to allow active weight bearing.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4039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a:extLst>
              <a:ext uri="{FF2B5EF4-FFF2-40B4-BE49-F238E27FC236}">
                <a16:creationId xmlns:a16="http://schemas.microsoft.com/office/drawing/2014/main" id="{7D1781BD-C4C0-E80E-0FD3-1486080FAF74}"/>
              </a:ext>
            </a:extLst>
          </p:cNvPr>
          <p:cNvPicPr>
            <a:picLocks noGrp="1" noChangeAspect="1"/>
          </p:cNvPicPr>
          <p:nvPr>
            <p:ph idx="1"/>
          </p:nvPr>
        </p:nvPicPr>
        <p:blipFill>
          <a:blip r:embed="rId2"/>
          <a:stretch>
            <a:fillRect/>
          </a:stretch>
        </p:blipFill>
        <p:spPr>
          <a:xfrm>
            <a:off x="1253613" y="770910"/>
            <a:ext cx="9984658" cy="2790825"/>
          </a:xfrm>
          <a:prstGeom prst="rect">
            <a:avLst/>
          </a:prstGeom>
        </p:spPr>
      </p:pic>
      <p:pic>
        <p:nvPicPr>
          <p:cNvPr id="5" name="صورة 4">
            <a:extLst>
              <a:ext uri="{FF2B5EF4-FFF2-40B4-BE49-F238E27FC236}">
                <a16:creationId xmlns:a16="http://schemas.microsoft.com/office/drawing/2014/main" id="{34D71C4B-9FD0-545A-F608-15026AE0F204}"/>
              </a:ext>
            </a:extLst>
          </p:cNvPr>
          <p:cNvPicPr>
            <a:picLocks noChangeAspect="1"/>
          </p:cNvPicPr>
          <p:nvPr/>
        </p:nvPicPr>
        <p:blipFill>
          <a:blip r:embed="rId3"/>
          <a:stretch>
            <a:fillRect/>
          </a:stretch>
        </p:blipFill>
        <p:spPr>
          <a:xfrm>
            <a:off x="8627806" y="3803240"/>
            <a:ext cx="2133908" cy="2521974"/>
          </a:xfrm>
          <a:prstGeom prst="rect">
            <a:avLst/>
          </a:prstGeom>
        </p:spPr>
      </p:pic>
      <p:pic>
        <p:nvPicPr>
          <p:cNvPr id="6" name="صورة 5">
            <a:extLst>
              <a:ext uri="{FF2B5EF4-FFF2-40B4-BE49-F238E27FC236}">
                <a16:creationId xmlns:a16="http://schemas.microsoft.com/office/drawing/2014/main" id="{118AFC2F-5403-2E99-C838-E8857117D7F4}"/>
              </a:ext>
            </a:extLst>
          </p:cNvPr>
          <p:cNvPicPr>
            <a:picLocks noChangeAspect="1"/>
          </p:cNvPicPr>
          <p:nvPr/>
        </p:nvPicPr>
        <p:blipFill>
          <a:blip r:embed="rId4"/>
          <a:stretch>
            <a:fillRect/>
          </a:stretch>
        </p:blipFill>
        <p:spPr>
          <a:xfrm>
            <a:off x="5024437" y="3803240"/>
            <a:ext cx="2143125" cy="2521974"/>
          </a:xfrm>
          <a:prstGeom prst="rect">
            <a:avLst/>
          </a:prstGeom>
        </p:spPr>
      </p:pic>
      <p:pic>
        <p:nvPicPr>
          <p:cNvPr id="7" name="صورة 6">
            <a:extLst>
              <a:ext uri="{FF2B5EF4-FFF2-40B4-BE49-F238E27FC236}">
                <a16:creationId xmlns:a16="http://schemas.microsoft.com/office/drawing/2014/main" id="{FE8BF26F-4644-96C4-5924-ED2FF3B5AD48}"/>
              </a:ext>
            </a:extLst>
          </p:cNvPr>
          <p:cNvPicPr>
            <a:picLocks noChangeAspect="1"/>
          </p:cNvPicPr>
          <p:nvPr/>
        </p:nvPicPr>
        <p:blipFill>
          <a:blip r:embed="rId5"/>
          <a:stretch>
            <a:fillRect/>
          </a:stretch>
        </p:blipFill>
        <p:spPr>
          <a:xfrm>
            <a:off x="1611722" y="3697851"/>
            <a:ext cx="2143125" cy="2521974"/>
          </a:xfrm>
          <a:prstGeom prst="rect">
            <a:avLst/>
          </a:prstGeom>
        </p:spPr>
      </p:pic>
    </p:spTree>
    <p:extLst>
      <p:ext uri="{BB962C8B-B14F-4D97-AF65-F5344CB8AC3E}">
        <p14:creationId xmlns:p14="http://schemas.microsoft.com/office/powerpoint/2010/main" val="1592730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5E3B690-48C3-6E1B-AE07-6B0D99E127A8}"/>
              </a:ext>
            </a:extLst>
          </p:cNvPr>
          <p:cNvSpPr>
            <a:spLocks noGrp="1"/>
          </p:cNvSpPr>
          <p:nvPr>
            <p:ph type="title"/>
          </p:nvPr>
        </p:nvSpPr>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Types of casts </a:t>
            </a:r>
            <a:endParaRPr lang="en-US" dirty="0"/>
          </a:p>
        </p:txBody>
      </p:sp>
      <p:sp>
        <p:nvSpPr>
          <p:cNvPr id="3" name="عنصر نائب للمحتوى 2">
            <a:extLst>
              <a:ext uri="{FF2B5EF4-FFF2-40B4-BE49-F238E27FC236}">
                <a16:creationId xmlns:a16="http://schemas.microsoft.com/office/drawing/2014/main" id="{434C3451-7B31-9816-55FE-0E483D702B7E}"/>
              </a:ext>
            </a:extLst>
          </p:cNvPr>
          <p:cNvSpPr>
            <a:spLocks noGrp="1"/>
          </p:cNvSpPr>
          <p:nvPr>
            <p:ph idx="1"/>
          </p:nvPr>
        </p:nvSpPr>
        <p:spPr/>
        <p:txBody>
          <a:bodyPr>
            <a:normAutofit/>
          </a:bodyPr>
          <a:lstStyle/>
          <a:p>
            <a:pPr algn="justLow">
              <a:buFont typeface="Wingdings" panose="05000000000000000000" pitchFamily="2" charset="2"/>
              <a:buChar char="Ø"/>
            </a:pPr>
            <a:r>
              <a:rPr lang="en-US" sz="2400" b="1" dirty="0">
                <a:solidFill>
                  <a:srgbClr val="FFC000"/>
                </a:solidFill>
                <a:latin typeface="Times New Roman" panose="02020603050405020304" pitchFamily="18" charset="0"/>
                <a:cs typeface="Times New Roman" panose="02020603050405020304" pitchFamily="18" charset="0"/>
              </a:rPr>
              <a:t>Short Lateral Splint - Hindleg:</a:t>
            </a:r>
          </a:p>
          <a:p>
            <a:pPr marL="0" indent="0" algn="justLow">
              <a:buNone/>
            </a:pPr>
            <a:r>
              <a:rPr lang="en-US" sz="2400" dirty="0">
                <a:latin typeface="Times New Roman" panose="02020603050405020304" pitchFamily="18" charset="0"/>
                <a:cs typeface="Times New Roman" panose="02020603050405020304" pitchFamily="18" charset="0"/>
              </a:rPr>
              <a:t>Although this type of molded splint  can be applied to any surface of the lower hindlimb, the lateral surface has resulted in fewer soft tissue injuries.</a:t>
            </a:r>
          </a:p>
          <a:p>
            <a:pPr marL="0" indent="0" algn="justLow">
              <a:buNone/>
            </a:pPr>
            <a:endParaRPr lang="en-US" sz="2400" dirty="0">
              <a:latin typeface="Times New Roman" panose="02020603050405020304" pitchFamily="18" charset="0"/>
              <a:cs typeface="Times New Roman" panose="02020603050405020304" pitchFamily="18" charset="0"/>
            </a:endParaRPr>
          </a:p>
          <a:p>
            <a:pPr marL="0" indent="0" algn="justLow">
              <a:buNone/>
            </a:pPr>
            <a:r>
              <a:rPr lang="en-US" sz="2400" b="1" dirty="0">
                <a:solidFill>
                  <a:srgbClr val="FFC000"/>
                </a:solidFill>
                <a:latin typeface="Times New Roman" panose="02020603050405020304" pitchFamily="18" charset="0"/>
                <a:cs typeface="Times New Roman" panose="02020603050405020304" pitchFamily="18" charset="0"/>
              </a:rPr>
              <a:t>Indications: </a:t>
            </a:r>
          </a:p>
          <a:p>
            <a:pPr marL="0" indent="0" algn="justLow">
              <a:buNone/>
            </a:pPr>
            <a:r>
              <a:rPr lang="en-US" sz="2400" dirty="0">
                <a:latin typeface="Times New Roman" panose="02020603050405020304" pitchFamily="18" charset="0"/>
                <a:cs typeface="Times New Roman" panose="02020603050405020304" pitchFamily="18" charset="0"/>
              </a:rPr>
              <a:t> Immobilization of the tarsus and metatarsus.</a:t>
            </a:r>
          </a:p>
        </p:txBody>
      </p:sp>
    </p:spTree>
    <p:extLst>
      <p:ext uri="{BB962C8B-B14F-4D97-AF65-F5344CB8AC3E}">
        <p14:creationId xmlns:p14="http://schemas.microsoft.com/office/powerpoint/2010/main" val="403965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8">
            <a:extLst>
              <a:ext uri="{FF2B5EF4-FFF2-40B4-BE49-F238E27FC236}">
                <a16:creationId xmlns:a16="http://schemas.microsoft.com/office/drawing/2014/main" id="{17CEF644-70B7-7C70-AB49-F28F3D9CD3B4}"/>
              </a:ext>
            </a:extLst>
          </p:cNvPr>
          <p:cNvPicPr>
            <a:picLocks noGrp="1" noChangeAspect="1"/>
          </p:cNvPicPr>
          <p:nvPr>
            <p:ph idx="1"/>
          </p:nvPr>
        </p:nvPicPr>
        <p:blipFill>
          <a:blip r:embed="rId2"/>
          <a:stretch>
            <a:fillRect/>
          </a:stretch>
        </p:blipFill>
        <p:spPr>
          <a:xfrm>
            <a:off x="526024" y="451439"/>
            <a:ext cx="5569975" cy="3471632"/>
          </a:xfrm>
        </p:spPr>
      </p:pic>
      <p:pic>
        <p:nvPicPr>
          <p:cNvPr id="11" name="صورة 10">
            <a:extLst>
              <a:ext uri="{FF2B5EF4-FFF2-40B4-BE49-F238E27FC236}">
                <a16:creationId xmlns:a16="http://schemas.microsoft.com/office/drawing/2014/main" id="{B031D103-0195-BFA7-14F2-A4D87132D721}"/>
              </a:ext>
            </a:extLst>
          </p:cNvPr>
          <p:cNvPicPr>
            <a:picLocks noChangeAspect="1"/>
          </p:cNvPicPr>
          <p:nvPr/>
        </p:nvPicPr>
        <p:blipFill>
          <a:blip r:embed="rId3"/>
          <a:stretch>
            <a:fillRect/>
          </a:stretch>
        </p:blipFill>
        <p:spPr>
          <a:xfrm>
            <a:off x="6095999" y="3079955"/>
            <a:ext cx="5569976" cy="3276600"/>
          </a:xfrm>
          <a:prstGeom prst="rect">
            <a:avLst/>
          </a:prstGeom>
        </p:spPr>
      </p:pic>
    </p:spTree>
    <p:extLst>
      <p:ext uri="{BB962C8B-B14F-4D97-AF65-F5344CB8AC3E}">
        <p14:creationId xmlns:p14="http://schemas.microsoft.com/office/powerpoint/2010/main" val="1406054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BA985EA-DE14-9313-BE60-9AF8769BDA9B}"/>
              </a:ext>
            </a:extLst>
          </p:cNvPr>
          <p:cNvSpPr>
            <a:spLocks noGrp="1"/>
          </p:cNvSpPr>
          <p:nvPr>
            <p:ph type="title"/>
          </p:nvPr>
        </p:nvSpPr>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Types of casts </a:t>
            </a:r>
            <a:endParaRPr lang="en-US" dirty="0"/>
          </a:p>
        </p:txBody>
      </p:sp>
      <p:sp>
        <p:nvSpPr>
          <p:cNvPr id="3" name="عنصر نائب للمحتوى 2">
            <a:extLst>
              <a:ext uri="{FF2B5EF4-FFF2-40B4-BE49-F238E27FC236}">
                <a16:creationId xmlns:a16="http://schemas.microsoft.com/office/drawing/2014/main" id="{04458AA1-D3C3-72EB-48F6-1A59C4D3C708}"/>
              </a:ext>
            </a:extLst>
          </p:cNvPr>
          <p:cNvSpPr>
            <a:spLocks noGrp="1"/>
          </p:cNvSpPr>
          <p:nvPr>
            <p:ph idx="1"/>
          </p:nvPr>
        </p:nvSpPr>
        <p:spPr>
          <a:xfrm>
            <a:off x="1066800" y="1814052"/>
            <a:ext cx="10058400" cy="4220988"/>
          </a:xfrm>
        </p:spPr>
        <p:txBody>
          <a:bodyPr>
            <a:normAutofit/>
          </a:bodyPr>
          <a:lstStyle/>
          <a:p>
            <a:pPr algn="justLow">
              <a:buFont typeface="Wingdings" panose="05000000000000000000" pitchFamily="2" charset="2"/>
              <a:buChar char="Ø"/>
            </a:pPr>
            <a:r>
              <a:rPr lang="en-US" sz="2400" b="1" dirty="0">
                <a:solidFill>
                  <a:srgbClr val="FFC000"/>
                </a:solidFill>
                <a:latin typeface="Times New Roman" panose="02020603050405020304" pitchFamily="18" charset="0"/>
                <a:cs typeface="Times New Roman" panose="02020603050405020304" pitchFamily="18" charset="0"/>
              </a:rPr>
              <a:t>Short Caudal Splint - Foreleg:</a:t>
            </a:r>
          </a:p>
          <a:p>
            <a:pPr marL="0" indent="0" algn="justLow">
              <a:buNone/>
            </a:pPr>
            <a:r>
              <a:rPr lang="en-US" sz="2400" dirty="0">
                <a:latin typeface="Times New Roman" panose="02020603050405020304" pitchFamily="18" charset="0"/>
                <a:cs typeface="Times New Roman" panose="02020603050405020304" pitchFamily="18" charset="0"/>
              </a:rPr>
              <a:t>This splint  replaces the preformed rigid plastic and metal “spoon” splints in wide use. Such splints are not suitable for long-term use because of the incidence of soft tissue problems and poor immobilization. The only way a curved limb can be put in a straight pre molded splint is with copious padding, and this destroys rigid immobilization. A properly made molded splint can often be left on for 6 weeks with no soft tissue problems.</a:t>
            </a:r>
          </a:p>
          <a:p>
            <a:pPr marL="0" indent="0" algn="justLow">
              <a:buNone/>
            </a:pPr>
            <a:r>
              <a:rPr lang="en-US" sz="2400" b="1" dirty="0">
                <a:solidFill>
                  <a:srgbClr val="FFC000"/>
                </a:solidFill>
                <a:latin typeface="Times New Roman" panose="02020603050405020304" pitchFamily="18" charset="0"/>
                <a:cs typeface="Times New Roman" panose="02020603050405020304" pitchFamily="18" charset="0"/>
              </a:rPr>
              <a:t>Indications:</a:t>
            </a:r>
          </a:p>
          <a:p>
            <a:pPr marL="0" indent="0" algn="justLow">
              <a:buNone/>
            </a:pPr>
            <a:r>
              <a:rPr lang="en-US" sz="2400" dirty="0">
                <a:latin typeface="Times New Roman" panose="02020603050405020304" pitchFamily="18" charset="0"/>
                <a:cs typeface="Times New Roman" panose="02020603050405020304" pitchFamily="18" charset="0"/>
              </a:rPr>
              <a:t>Immobilization of the carpus and metacarpus.</a:t>
            </a:r>
          </a:p>
        </p:txBody>
      </p:sp>
    </p:spTree>
    <p:extLst>
      <p:ext uri="{BB962C8B-B14F-4D97-AF65-F5344CB8AC3E}">
        <p14:creationId xmlns:p14="http://schemas.microsoft.com/office/powerpoint/2010/main" val="266593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a:extLst>
              <a:ext uri="{FF2B5EF4-FFF2-40B4-BE49-F238E27FC236}">
                <a16:creationId xmlns:a16="http://schemas.microsoft.com/office/drawing/2014/main" id="{D09291A5-8435-2269-7AFA-D16C8E1B6D74}"/>
              </a:ext>
            </a:extLst>
          </p:cNvPr>
          <p:cNvPicPr>
            <a:picLocks noGrp="1" noChangeAspect="1"/>
          </p:cNvPicPr>
          <p:nvPr>
            <p:ph idx="1"/>
          </p:nvPr>
        </p:nvPicPr>
        <p:blipFill>
          <a:blip r:embed="rId2"/>
          <a:stretch>
            <a:fillRect/>
          </a:stretch>
        </p:blipFill>
        <p:spPr>
          <a:xfrm>
            <a:off x="8627809" y="980769"/>
            <a:ext cx="2330246" cy="4896463"/>
          </a:xfrm>
          <a:prstGeom prst="rect">
            <a:avLst/>
          </a:prstGeom>
        </p:spPr>
      </p:pic>
      <p:pic>
        <p:nvPicPr>
          <p:cNvPr id="5" name="صورة 4">
            <a:extLst>
              <a:ext uri="{FF2B5EF4-FFF2-40B4-BE49-F238E27FC236}">
                <a16:creationId xmlns:a16="http://schemas.microsoft.com/office/drawing/2014/main" id="{871FCA4D-7F48-E268-D12E-32ADC95B73DE}"/>
              </a:ext>
            </a:extLst>
          </p:cNvPr>
          <p:cNvPicPr>
            <a:picLocks noChangeAspect="1"/>
          </p:cNvPicPr>
          <p:nvPr/>
        </p:nvPicPr>
        <p:blipFill>
          <a:blip r:embed="rId3"/>
          <a:stretch>
            <a:fillRect/>
          </a:stretch>
        </p:blipFill>
        <p:spPr>
          <a:xfrm>
            <a:off x="1086464" y="980769"/>
            <a:ext cx="2477729" cy="4896462"/>
          </a:xfrm>
          <a:prstGeom prst="rect">
            <a:avLst/>
          </a:prstGeom>
        </p:spPr>
      </p:pic>
      <p:pic>
        <p:nvPicPr>
          <p:cNvPr id="6" name="صورة 5">
            <a:extLst>
              <a:ext uri="{FF2B5EF4-FFF2-40B4-BE49-F238E27FC236}">
                <a16:creationId xmlns:a16="http://schemas.microsoft.com/office/drawing/2014/main" id="{FBEBBBBB-D21D-67BF-B974-E326383B9F37}"/>
              </a:ext>
            </a:extLst>
          </p:cNvPr>
          <p:cNvPicPr>
            <a:picLocks noChangeAspect="1"/>
          </p:cNvPicPr>
          <p:nvPr/>
        </p:nvPicPr>
        <p:blipFill>
          <a:blip r:embed="rId4"/>
          <a:srcRect l="33655" r="33868"/>
          <a:stretch/>
        </p:blipFill>
        <p:spPr>
          <a:xfrm>
            <a:off x="5078361" y="980769"/>
            <a:ext cx="2035277" cy="4896462"/>
          </a:xfrm>
          <a:prstGeom prst="rect">
            <a:avLst/>
          </a:prstGeom>
        </p:spPr>
      </p:pic>
    </p:spTree>
    <p:extLst>
      <p:ext uri="{BB962C8B-B14F-4D97-AF65-F5344CB8AC3E}">
        <p14:creationId xmlns:p14="http://schemas.microsoft.com/office/powerpoint/2010/main" val="1317301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1A55D54-8CB2-C44B-F34B-A545ECEF34DB}"/>
              </a:ext>
            </a:extLst>
          </p:cNvPr>
          <p:cNvSpPr>
            <a:spLocks noGrp="1"/>
          </p:cNvSpPr>
          <p:nvPr>
            <p:ph type="title"/>
          </p:nvPr>
        </p:nvSpPr>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Types of casts </a:t>
            </a:r>
            <a:endParaRPr lang="en-US" dirty="0"/>
          </a:p>
        </p:txBody>
      </p:sp>
      <p:sp>
        <p:nvSpPr>
          <p:cNvPr id="3" name="عنصر نائب للمحتوى 2">
            <a:extLst>
              <a:ext uri="{FF2B5EF4-FFF2-40B4-BE49-F238E27FC236}">
                <a16:creationId xmlns:a16="http://schemas.microsoft.com/office/drawing/2014/main" id="{7983F67E-02BC-2B6E-5917-1629CC56F090}"/>
              </a:ext>
            </a:extLst>
          </p:cNvPr>
          <p:cNvSpPr>
            <a:spLocks noGrp="1"/>
          </p:cNvSpPr>
          <p:nvPr>
            <p:ph idx="1"/>
          </p:nvPr>
        </p:nvSpPr>
        <p:spPr/>
        <p:txBody>
          <a:bodyPr>
            <a:normAutofit/>
          </a:bodyPr>
          <a:lstStyle/>
          <a:p>
            <a:pPr algn="justLow">
              <a:buFont typeface="Wingdings" panose="05000000000000000000" pitchFamily="2" charset="2"/>
              <a:buChar char="Ø"/>
            </a:pPr>
            <a:r>
              <a:rPr lang="en-US" sz="2800" b="1" dirty="0">
                <a:solidFill>
                  <a:srgbClr val="FFC000"/>
                </a:solidFill>
                <a:latin typeface="Times New Roman" panose="02020603050405020304" pitchFamily="18" charset="0"/>
                <a:cs typeface="Times New Roman" panose="02020603050405020304" pitchFamily="18" charset="0"/>
              </a:rPr>
              <a:t>Phalangeal Splint:</a:t>
            </a:r>
          </a:p>
          <a:p>
            <a:pPr marL="0" indent="0" algn="justLow">
              <a:buNone/>
            </a:pPr>
            <a:r>
              <a:rPr lang="en-US" sz="2400" dirty="0">
                <a:latin typeface="Times New Roman" panose="02020603050405020304" pitchFamily="18" charset="0"/>
                <a:cs typeface="Times New Roman" panose="02020603050405020304" pitchFamily="18" charset="0"/>
              </a:rPr>
              <a:t>This bivalved splint is designed to protect the toes while leaving the antebrachiocarpal or tarsocrural joints free to move normally.</a:t>
            </a:r>
          </a:p>
        </p:txBody>
      </p:sp>
    </p:spTree>
    <p:extLst>
      <p:ext uri="{BB962C8B-B14F-4D97-AF65-F5344CB8AC3E}">
        <p14:creationId xmlns:p14="http://schemas.microsoft.com/office/powerpoint/2010/main" val="305936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8FEC9E9D-A649-2198-2F9E-E512A0A25C76}"/>
              </a:ext>
            </a:extLst>
          </p:cNvPr>
          <p:cNvPicPr>
            <a:picLocks noGrp="1" noChangeAspect="1"/>
          </p:cNvPicPr>
          <p:nvPr>
            <p:ph idx="1"/>
          </p:nvPr>
        </p:nvPicPr>
        <p:blipFill>
          <a:blip r:embed="rId2"/>
          <a:srcRect l="3788" r="3495"/>
          <a:stretch/>
        </p:blipFill>
        <p:spPr>
          <a:xfrm>
            <a:off x="2630129" y="1240260"/>
            <a:ext cx="6931742" cy="4377480"/>
          </a:xfrm>
        </p:spPr>
      </p:pic>
    </p:spTree>
    <p:extLst>
      <p:ext uri="{BB962C8B-B14F-4D97-AF65-F5344CB8AC3E}">
        <p14:creationId xmlns:p14="http://schemas.microsoft.com/office/powerpoint/2010/main" val="239140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095EF3D-334F-9DBA-7527-B34C506DF3D1}"/>
              </a:ext>
            </a:extLst>
          </p:cNvPr>
          <p:cNvSpPr>
            <a:spLocks noGrp="1"/>
          </p:cNvSpPr>
          <p:nvPr>
            <p:ph type="title"/>
          </p:nvPr>
        </p:nvSpPr>
        <p:spPr>
          <a:xfrm>
            <a:off x="1066800" y="642594"/>
            <a:ext cx="10058400" cy="832245"/>
          </a:xfrm>
        </p:spPr>
        <p:txBody>
          <a:bodyPr/>
          <a:lstStyle/>
          <a:p>
            <a:r>
              <a:rPr lang="en-US" dirty="0">
                <a:solidFill>
                  <a:srgbClr val="FFC000"/>
                </a:solidFill>
                <a:latin typeface="Algerian" panose="04020705040A02060702" pitchFamily="82" charset="0"/>
              </a:rPr>
              <a:t>Immobilization</a:t>
            </a:r>
          </a:p>
        </p:txBody>
      </p:sp>
      <p:sp>
        <p:nvSpPr>
          <p:cNvPr id="3" name="عنصر نائب للمحتوى 2">
            <a:extLst>
              <a:ext uri="{FF2B5EF4-FFF2-40B4-BE49-F238E27FC236}">
                <a16:creationId xmlns:a16="http://schemas.microsoft.com/office/drawing/2014/main" id="{1E7996E4-F9B8-4DA7-C1D0-58E31DFE061D}"/>
              </a:ext>
            </a:extLst>
          </p:cNvPr>
          <p:cNvSpPr>
            <a:spLocks noGrp="1"/>
          </p:cNvSpPr>
          <p:nvPr>
            <p:ph idx="1"/>
          </p:nvPr>
        </p:nvSpPr>
        <p:spPr>
          <a:xfrm>
            <a:off x="1066800" y="1474839"/>
            <a:ext cx="10058400" cy="4560201"/>
          </a:xfrm>
        </p:spPr>
        <p:txBody>
          <a:bodyPr>
            <a:normAutofit/>
          </a:bodyPr>
          <a:lstStyle/>
          <a:p>
            <a:pPr marL="0" indent="0" algn="just">
              <a:buNone/>
            </a:pPr>
            <a:endParaRPr lang="en-US" sz="2400" b="0" i="0" u="none" strike="noStrike" baseline="0" dirty="0">
              <a:latin typeface="Times New Roman" panose="02020603050405020304" pitchFamily="18" charset="0"/>
              <a:cs typeface="Times New Roman" panose="02020603050405020304" pitchFamily="18" charset="0"/>
            </a:endParaRPr>
          </a:p>
          <a:p>
            <a:pPr marL="0" indent="0" algn="just">
              <a:buNone/>
            </a:pPr>
            <a:r>
              <a:rPr lang="en-US" sz="2400" b="0" i="0" u="none" strike="noStrike" baseline="0" dirty="0">
                <a:latin typeface="Times New Roman" panose="02020603050405020304" pitchFamily="18" charset="0"/>
                <a:cs typeface="Times New Roman" panose="02020603050405020304" pitchFamily="18" charset="0"/>
              </a:rPr>
              <a:t>Immobilization involves fixing the bone fragments, they are motionless with respect to each other during the healing process. </a:t>
            </a:r>
          </a:p>
          <a:p>
            <a:pPr marL="0" indent="0" algn="just">
              <a:lnSpc>
                <a:spcPct val="150000"/>
              </a:lnSpc>
              <a:buNone/>
            </a:pPr>
            <a:r>
              <a:rPr lang="en-US" sz="2400" b="1" i="0" u="none" strike="noStrike" baseline="0" dirty="0">
                <a:solidFill>
                  <a:srgbClr val="FFC000"/>
                </a:solidFill>
                <a:latin typeface="Times New Roman" panose="02020603050405020304" pitchFamily="18" charset="0"/>
                <a:cs typeface="Times New Roman" panose="02020603050405020304" pitchFamily="18" charset="0"/>
              </a:rPr>
              <a:t>The objectives are:</a:t>
            </a:r>
          </a:p>
          <a:p>
            <a:pPr marL="0" indent="0" algn="just">
              <a:lnSpc>
                <a:spcPct val="150000"/>
              </a:lnSpc>
              <a:buNone/>
            </a:pPr>
            <a:r>
              <a:rPr lang="en-US" sz="2400" dirty="0">
                <a:latin typeface="Times New Roman" panose="02020603050405020304" pitchFamily="18" charset="0"/>
                <a:cs typeface="Times New Roman" panose="02020603050405020304" pitchFamily="18" charset="0"/>
              </a:rPr>
              <a:t>1-</a:t>
            </a:r>
            <a:r>
              <a:rPr lang="en-US" sz="2400" b="0" i="0" u="none" strike="noStrike" baseline="0" dirty="0">
                <a:latin typeface="Times New Roman" panose="02020603050405020304" pitchFamily="18" charset="0"/>
                <a:cs typeface="Times New Roman" panose="02020603050405020304" pitchFamily="18" charset="0"/>
              </a:rPr>
              <a:t> To stabilize the fragments.</a:t>
            </a:r>
          </a:p>
          <a:p>
            <a:pPr marL="0" indent="0" algn="just">
              <a:lnSpc>
                <a:spcPct val="150000"/>
              </a:lnSpc>
              <a:buNone/>
            </a:pPr>
            <a:r>
              <a:rPr lang="en-US" sz="2400" b="0" i="0" u="none" strike="noStrike" baseline="0" dirty="0">
                <a:latin typeface="Times New Roman" panose="02020603050405020304" pitchFamily="18" charset="0"/>
                <a:cs typeface="Times New Roman" panose="02020603050405020304" pitchFamily="18" charset="0"/>
              </a:rPr>
              <a:t>2- To prevent displacement, angulation, and rotation.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0090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4B17537-2233-8BD2-BFDE-C79757A6448C}"/>
              </a:ext>
            </a:extLst>
          </p:cNvPr>
          <p:cNvSpPr>
            <a:spLocks noGrp="1"/>
          </p:cNvSpPr>
          <p:nvPr>
            <p:ph type="title"/>
          </p:nvPr>
        </p:nvSpPr>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Types of casts </a:t>
            </a:r>
            <a:endParaRPr lang="en-US" dirty="0"/>
          </a:p>
        </p:txBody>
      </p:sp>
      <p:sp>
        <p:nvSpPr>
          <p:cNvPr id="3" name="عنصر نائب للمحتوى 2">
            <a:extLst>
              <a:ext uri="{FF2B5EF4-FFF2-40B4-BE49-F238E27FC236}">
                <a16:creationId xmlns:a16="http://schemas.microsoft.com/office/drawing/2014/main" id="{21D6DC65-EE81-F731-5CD6-CF7FEBD3B298}"/>
              </a:ext>
            </a:extLst>
          </p:cNvPr>
          <p:cNvSpPr>
            <a:spLocks noGrp="1"/>
          </p:cNvSpPr>
          <p:nvPr>
            <p:ph idx="1"/>
          </p:nvPr>
        </p:nvSpPr>
        <p:spPr/>
        <p:txBody>
          <a:bodyPr>
            <a:normAutofit/>
          </a:bodyPr>
          <a:lstStyle/>
          <a:p>
            <a:pPr>
              <a:buFont typeface="Wingdings" panose="05000000000000000000" pitchFamily="2" charset="2"/>
              <a:buChar char="Ø"/>
            </a:pPr>
            <a:r>
              <a:rPr lang="en-US" sz="2800" b="1" dirty="0">
                <a:solidFill>
                  <a:srgbClr val="FFC000"/>
                </a:solidFill>
                <a:latin typeface="Times New Roman" panose="02020603050405020304" pitchFamily="18" charset="0"/>
                <a:cs typeface="Times New Roman" panose="02020603050405020304" pitchFamily="18" charset="0"/>
              </a:rPr>
              <a:t>Velpeau Sling:</a:t>
            </a:r>
          </a:p>
          <a:p>
            <a:pPr marL="0" indent="0" algn="justLow">
              <a:buNone/>
            </a:pPr>
            <a:r>
              <a:rPr lang="en-US" sz="2400" dirty="0">
                <a:latin typeface="Times New Roman" panose="02020603050405020304" pitchFamily="18" charset="0"/>
                <a:cs typeface="Times New Roman" panose="02020603050405020304" pitchFamily="18" charset="0"/>
              </a:rPr>
              <a:t>This bandage is generally well tolerated by most animals. In addition to its main use for </a:t>
            </a:r>
            <a:r>
              <a:rPr lang="en-US" sz="2400" b="1" dirty="0">
                <a:solidFill>
                  <a:srgbClr val="FFC000"/>
                </a:solidFill>
                <a:latin typeface="Times New Roman" panose="02020603050405020304" pitchFamily="18" charset="0"/>
                <a:cs typeface="Times New Roman" panose="02020603050405020304" pitchFamily="18" charset="0"/>
              </a:rPr>
              <a:t>shoulder and scapular injuries</a:t>
            </a:r>
            <a:r>
              <a:rPr lang="en-US" sz="2400" dirty="0">
                <a:latin typeface="Times New Roman" panose="02020603050405020304" pitchFamily="18" charset="0"/>
                <a:cs typeface="Times New Roman" panose="02020603050405020304" pitchFamily="18" charset="0"/>
              </a:rPr>
              <a:t>, the Velpeau sling can serve as a substitute for hard casts or splints when the objective is simply to prevent weight bearing of the foreleg.</a:t>
            </a:r>
          </a:p>
        </p:txBody>
      </p:sp>
    </p:spTree>
    <p:extLst>
      <p:ext uri="{BB962C8B-B14F-4D97-AF65-F5344CB8AC3E}">
        <p14:creationId xmlns:p14="http://schemas.microsoft.com/office/powerpoint/2010/main" val="3338298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a:extLst>
              <a:ext uri="{FF2B5EF4-FFF2-40B4-BE49-F238E27FC236}">
                <a16:creationId xmlns:a16="http://schemas.microsoft.com/office/drawing/2014/main" id="{836D0122-6FCA-1321-62EE-17B4BA18DB5D}"/>
              </a:ext>
            </a:extLst>
          </p:cNvPr>
          <p:cNvPicPr>
            <a:picLocks noGrp="1" noChangeAspect="1"/>
          </p:cNvPicPr>
          <p:nvPr>
            <p:ph idx="1"/>
          </p:nvPr>
        </p:nvPicPr>
        <p:blipFill>
          <a:blip r:embed="rId2"/>
          <a:stretch>
            <a:fillRect/>
          </a:stretch>
        </p:blipFill>
        <p:spPr>
          <a:xfrm>
            <a:off x="870309" y="560437"/>
            <a:ext cx="5039032" cy="2684207"/>
          </a:xfrm>
          <a:prstGeom prst="rect">
            <a:avLst/>
          </a:prstGeom>
        </p:spPr>
      </p:pic>
      <p:pic>
        <p:nvPicPr>
          <p:cNvPr id="5" name="صورة 4">
            <a:extLst>
              <a:ext uri="{FF2B5EF4-FFF2-40B4-BE49-F238E27FC236}">
                <a16:creationId xmlns:a16="http://schemas.microsoft.com/office/drawing/2014/main" id="{95F72015-F273-E8C0-A26C-5885FBAE8ADD}"/>
              </a:ext>
            </a:extLst>
          </p:cNvPr>
          <p:cNvPicPr>
            <a:picLocks noChangeAspect="1"/>
          </p:cNvPicPr>
          <p:nvPr/>
        </p:nvPicPr>
        <p:blipFill>
          <a:blip r:embed="rId3"/>
          <a:stretch>
            <a:fillRect/>
          </a:stretch>
        </p:blipFill>
        <p:spPr>
          <a:xfrm>
            <a:off x="6096000" y="560438"/>
            <a:ext cx="5039032" cy="2684207"/>
          </a:xfrm>
          <a:prstGeom prst="rect">
            <a:avLst/>
          </a:prstGeom>
        </p:spPr>
      </p:pic>
      <p:pic>
        <p:nvPicPr>
          <p:cNvPr id="7" name="صورة 6">
            <a:extLst>
              <a:ext uri="{FF2B5EF4-FFF2-40B4-BE49-F238E27FC236}">
                <a16:creationId xmlns:a16="http://schemas.microsoft.com/office/drawing/2014/main" id="{22F94380-761F-D2BD-4F12-1D55F862FE3C}"/>
              </a:ext>
            </a:extLst>
          </p:cNvPr>
          <p:cNvPicPr>
            <a:picLocks noChangeAspect="1"/>
          </p:cNvPicPr>
          <p:nvPr/>
        </p:nvPicPr>
        <p:blipFill>
          <a:blip r:embed="rId4"/>
          <a:stretch>
            <a:fillRect/>
          </a:stretch>
        </p:blipFill>
        <p:spPr>
          <a:xfrm>
            <a:off x="870309" y="3429000"/>
            <a:ext cx="5039032" cy="2914650"/>
          </a:xfrm>
          <a:prstGeom prst="rect">
            <a:avLst/>
          </a:prstGeom>
        </p:spPr>
      </p:pic>
      <p:pic>
        <p:nvPicPr>
          <p:cNvPr id="9" name="صورة 8">
            <a:extLst>
              <a:ext uri="{FF2B5EF4-FFF2-40B4-BE49-F238E27FC236}">
                <a16:creationId xmlns:a16="http://schemas.microsoft.com/office/drawing/2014/main" id="{69666C9B-11E8-9F33-BDDB-47AEB02DAD34}"/>
              </a:ext>
            </a:extLst>
          </p:cNvPr>
          <p:cNvPicPr>
            <a:picLocks noChangeAspect="1"/>
          </p:cNvPicPr>
          <p:nvPr/>
        </p:nvPicPr>
        <p:blipFill>
          <a:blip r:embed="rId5"/>
          <a:stretch>
            <a:fillRect/>
          </a:stretch>
        </p:blipFill>
        <p:spPr>
          <a:xfrm>
            <a:off x="6096000" y="3429000"/>
            <a:ext cx="5039032" cy="2914650"/>
          </a:xfrm>
          <a:prstGeom prst="rect">
            <a:avLst/>
          </a:prstGeom>
        </p:spPr>
      </p:pic>
    </p:spTree>
    <p:extLst>
      <p:ext uri="{BB962C8B-B14F-4D97-AF65-F5344CB8AC3E}">
        <p14:creationId xmlns:p14="http://schemas.microsoft.com/office/powerpoint/2010/main" val="1000233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1898450-644E-C612-147D-C9C0140166E3}"/>
              </a:ext>
            </a:extLst>
          </p:cNvPr>
          <p:cNvSpPr>
            <a:spLocks noGrp="1"/>
          </p:cNvSpPr>
          <p:nvPr>
            <p:ph type="title"/>
          </p:nvPr>
        </p:nvSpPr>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Types of casts </a:t>
            </a:r>
            <a:endParaRPr lang="en-US" dirty="0"/>
          </a:p>
        </p:txBody>
      </p:sp>
      <p:sp>
        <p:nvSpPr>
          <p:cNvPr id="3" name="عنصر نائب للمحتوى 2">
            <a:extLst>
              <a:ext uri="{FF2B5EF4-FFF2-40B4-BE49-F238E27FC236}">
                <a16:creationId xmlns:a16="http://schemas.microsoft.com/office/drawing/2014/main" id="{5E6D0C07-F680-6362-B03C-D31375F484C5}"/>
              </a:ext>
            </a:extLst>
          </p:cNvPr>
          <p:cNvSpPr>
            <a:spLocks noGrp="1"/>
          </p:cNvSpPr>
          <p:nvPr>
            <p:ph idx="1"/>
          </p:nvPr>
        </p:nvSpPr>
        <p:spPr/>
        <p:txBody>
          <a:bodyPr>
            <a:normAutofit/>
          </a:bodyPr>
          <a:lstStyle/>
          <a:p>
            <a:pPr algn="justLow">
              <a:buFont typeface="Wingdings" panose="05000000000000000000" pitchFamily="2" charset="2"/>
              <a:buChar char="Ø"/>
            </a:pPr>
            <a:r>
              <a:rPr lang="en-US" sz="2800" b="1" dirty="0">
                <a:solidFill>
                  <a:srgbClr val="FFC000"/>
                </a:solidFill>
                <a:latin typeface="Times New Roman" panose="02020603050405020304" pitchFamily="18" charset="0"/>
                <a:cs typeface="Times New Roman" panose="02020603050405020304" pitchFamily="18" charset="0"/>
              </a:rPr>
              <a:t>Ehmer Sling:</a:t>
            </a:r>
          </a:p>
          <a:p>
            <a:pPr marL="0" indent="0" algn="justLow">
              <a:lnSpc>
                <a:spcPct val="150000"/>
              </a:lnSpc>
              <a:buNone/>
            </a:pPr>
            <a:r>
              <a:rPr lang="en-US" sz="2400" dirty="0">
                <a:latin typeface="Times New Roman" panose="02020603050405020304" pitchFamily="18" charset="0"/>
                <a:cs typeface="Times New Roman" panose="02020603050405020304" pitchFamily="18" charset="0"/>
              </a:rPr>
              <a:t>Primarily used to partially immobilize and stabilize the hip joint , this bandage can also be used to prevent weight bearing of any joint of the hindlimb.</a:t>
            </a:r>
          </a:p>
        </p:txBody>
      </p:sp>
    </p:spTree>
    <p:extLst>
      <p:ext uri="{BB962C8B-B14F-4D97-AF65-F5344CB8AC3E}">
        <p14:creationId xmlns:p14="http://schemas.microsoft.com/office/powerpoint/2010/main" val="1510781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C1C0A68B-5C13-47E4-5FF0-D4DE523DE352}"/>
              </a:ext>
            </a:extLst>
          </p:cNvPr>
          <p:cNvPicPr>
            <a:picLocks noGrp="1" noChangeAspect="1"/>
          </p:cNvPicPr>
          <p:nvPr>
            <p:ph idx="1"/>
          </p:nvPr>
        </p:nvPicPr>
        <p:blipFill>
          <a:blip r:embed="rId2"/>
          <a:stretch>
            <a:fillRect/>
          </a:stretch>
        </p:blipFill>
        <p:spPr>
          <a:xfrm>
            <a:off x="1680909" y="950374"/>
            <a:ext cx="8830182" cy="4957252"/>
          </a:xfrm>
        </p:spPr>
      </p:pic>
    </p:spTree>
    <p:extLst>
      <p:ext uri="{BB962C8B-B14F-4D97-AF65-F5344CB8AC3E}">
        <p14:creationId xmlns:p14="http://schemas.microsoft.com/office/powerpoint/2010/main" val="3775656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7BE4AEF-1B35-4AA1-C599-E4CB9E377806}"/>
              </a:ext>
            </a:extLst>
          </p:cNvPr>
          <p:cNvSpPr>
            <a:spLocks noGrp="1"/>
          </p:cNvSpPr>
          <p:nvPr>
            <p:ph type="title"/>
          </p:nvPr>
        </p:nvSpPr>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Types of casts </a:t>
            </a:r>
            <a:endParaRPr lang="en-US" dirty="0"/>
          </a:p>
        </p:txBody>
      </p:sp>
      <p:sp>
        <p:nvSpPr>
          <p:cNvPr id="3" name="عنصر نائب للمحتوى 2">
            <a:extLst>
              <a:ext uri="{FF2B5EF4-FFF2-40B4-BE49-F238E27FC236}">
                <a16:creationId xmlns:a16="http://schemas.microsoft.com/office/drawing/2014/main" id="{0F6CC9B7-3220-138F-32E1-2F7D6E18A0D5}"/>
              </a:ext>
            </a:extLst>
          </p:cNvPr>
          <p:cNvSpPr>
            <a:spLocks noGrp="1"/>
          </p:cNvSpPr>
          <p:nvPr>
            <p:ph idx="1"/>
          </p:nvPr>
        </p:nvSpPr>
        <p:spPr/>
        <p:txBody>
          <a:bodyPr>
            <a:normAutofit/>
          </a:bodyPr>
          <a:lstStyle/>
          <a:p>
            <a:pPr>
              <a:buFont typeface="Wingdings" panose="05000000000000000000" pitchFamily="2" charset="2"/>
              <a:buChar char="Ø"/>
            </a:pPr>
            <a:r>
              <a:rPr lang="en-US" sz="2800" b="1" dirty="0">
                <a:solidFill>
                  <a:srgbClr val="FFC000"/>
                </a:solidFill>
                <a:latin typeface="Times New Roman" panose="02020603050405020304" pitchFamily="18" charset="0"/>
                <a:cs typeface="Times New Roman" panose="02020603050405020304" pitchFamily="18" charset="0"/>
              </a:rPr>
              <a:t>ASPCA Sling:</a:t>
            </a:r>
          </a:p>
          <a:p>
            <a:pPr marL="0" indent="0">
              <a:lnSpc>
                <a:spcPct val="150000"/>
              </a:lnSpc>
              <a:buNone/>
            </a:pPr>
            <a:r>
              <a:rPr lang="en-US" sz="2400" dirty="0">
                <a:latin typeface="Times New Roman" panose="02020603050405020304" pitchFamily="18" charset="0"/>
                <a:cs typeface="Times New Roman" panose="02020603050405020304" pitchFamily="18" charset="0"/>
              </a:rPr>
              <a:t>This sling is very effective in preventing weight bearing on the hindlimb while still allowing passive motion of the hip and stifle joints. The ASPCA sling is better tolerated and has fewer complications than the Ehmer sling.</a:t>
            </a:r>
          </a:p>
        </p:txBody>
      </p:sp>
    </p:spTree>
    <p:extLst>
      <p:ext uri="{BB962C8B-B14F-4D97-AF65-F5344CB8AC3E}">
        <p14:creationId xmlns:p14="http://schemas.microsoft.com/office/powerpoint/2010/main" val="3764421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2478EF63-19CC-4309-A9DA-CB595844F78B}"/>
              </a:ext>
            </a:extLst>
          </p:cNvPr>
          <p:cNvPicPr>
            <a:picLocks noGrp="1" noChangeAspect="1"/>
          </p:cNvPicPr>
          <p:nvPr>
            <p:ph idx="1"/>
          </p:nvPr>
        </p:nvPicPr>
        <p:blipFill>
          <a:blip r:embed="rId2"/>
          <a:stretch>
            <a:fillRect/>
          </a:stretch>
        </p:blipFill>
        <p:spPr>
          <a:xfrm>
            <a:off x="1766537" y="1218137"/>
            <a:ext cx="8658925" cy="4421725"/>
          </a:xfrm>
        </p:spPr>
      </p:pic>
    </p:spTree>
    <p:extLst>
      <p:ext uri="{BB962C8B-B14F-4D97-AF65-F5344CB8AC3E}">
        <p14:creationId xmlns:p14="http://schemas.microsoft.com/office/powerpoint/2010/main" val="176186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298042C-AF60-CE7B-44A1-BC46963C5D62}"/>
              </a:ext>
            </a:extLst>
          </p:cNvPr>
          <p:cNvSpPr>
            <a:spLocks noGrp="1"/>
          </p:cNvSpPr>
          <p:nvPr>
            <p:ph type="title"/>
          </p:nvPr>
        </p:nvSpPr>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Types of casts </a:t>
            </a:r>
            <a:endParaRPr lang="en-US" dirty="0"/>
          </a:p>
        </p:txBody>
      </p:sp>
      <p:sp>
        <p:nvSpPr>
          <p:cNvPr id="3" name="عنصر نائب للمحتوى 2">
            <a:extLst>
              <a:ext uri="{FF2B5EF4-FFF2-40B4-BE49-F238E27FC236}">
                <a16:creationId xmlns:a16="http://schemas.microsoft.com/office/drawing/2014/main" id="{E471C815-9D36-D3BC-3A12-39F1E1808CA4}"/>
              </a:ext>
            </a:extLst>
          </p:cNvPr>
          <p:cNvSpPr>
            <a:spLocks noGrp="1"/>
          </p:cNvSpPr>
          <p:nvPr>
            <p:ph idx="1"/>
          </p:nvPr>
        </p:nvSpPr>
        <p:spPr/>
        <p:txBody>
          <a:bodyPr/>
          <a:lstStyle/>
          <a:p>
            <a:pPr>
              <a:buFont typeface="Wingdings" panose="05000000000000000000" pitchFamily="2" charset="2"/>
              <a:buChar char="Ø"/>
            </a:pPr>
            <a:r>
              <a:rPr lang="en-US" sz="2800" b="1" dirty="0">
                <a:solidFill>
                  <a:srgbClr val="FFC000"/>
                </a:solidFill>
                <a:latin typeface="Times New Roman" panose="02020603050405020304" pitchFamily="18" charset="0"/>
                <a:cs typeface="Times New Roman" panose="02020603050405020304" pitchFamily="18" charset="0"/>
              </a:rPr>
              <a:t>Robert-Jones Bandage:</a:t>
            </a:r>
          </a:p>
          <a:p>
            <a:pPr marL="0" indent="0" algn="justLow">
              <a:lnSpc>
                <a:spcPct val="150000"/>
              </a:lnSpc>
              <a:buNone/>
            </a:pPr>
            <a:r>
              <a:rPr lang="en-US" sz="2400" dirty="0">
                <a:latin typeface="Times New Roman" panose="02020603050405020304" pitchFamily="18" charset="0"/>
                <a:cs typeface="Times New Roman" panose="02020603050405020304" pitchFamily="18" charset="0"/>
              </a:rPr>
              <a:t>This highly padded bandage is very versatile, being useful not only in immobilization distal to the elbow or stifle but also in decreasing or preventing edema . It is well tolerated, but because of the large volume of cotton, it can absorb considerable quantities of water and cause maceration of skin or contamination of surgical incisions. The Robert-Jones bandage is generally used only for short-term immobilization. </a:t>
            </a:r>
          </a:p>
        </p:txBody>
      </p:sp>
    </p:spTree>
    <p:extLst>
      <p:ext uri="{BB962C8B-B14F-4D97-AF65-F5344CB8AC3E}">
        <p14:creationId xmlns:p14="http://schemas.microsoft.com/office/powerpoint/2010/main" val="1560698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DB2455D7-B04E-99A9-E98B-EB95AF97C4DB}"/>
              </a:ext>
            </a:extLst>
          </p:cNvPr>
          <p:cNvPicPr>
            <a:picLocks noGrp="1" noChangeAspect="1"/>
          </p:cNvPicPr>
          <p:nvPr>
            <p:ph idx="1"/>
          </p:nvPr>
        </p:nvPicPr>
        <p:blipFill>
          <a:blip r:embed="rId2"/>
          <a:stretch>
            <a:fillRect/>
          </a:stretch>
        </p:blipFill>
        <p:spPr>
          <a:xfrm>
            <a:off x="1944329" y="633527"/>
            <a:ext cx="8303342" cy="5590946"/>
          </a:xfrm>
        </p:spPr>
      </p:pic>
    </p:spTree>
    <p:extLst>
      <p:ext uri="{BB962C8B-B14F-4D97-AF65-F5344CB8AC3E}">
        <p14:creationId xmlns:p14="http://schemas.microsoft.com/office/powerpoint/2010/main" val="2034537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745FC4A-9FE5-1CAA-A5FE-F7224973CC52}"/>
              </a:ext>
            </a:extLst>
          </p:cNvPr>
          <p:cNvSpPr>
            <a:spLocks noGrp="1"/>
          </p:cNvSpPr>
          <p:nvPr>
            <p:ph type="title"/>
          </p:nvPr>
        </p:nvSpPr>
        <p:spPr/>
        <p:txBody>
          <a:bodyPr/>
          <a:lstStyle/>
          <a:p>
            <a:r>
              <a:rPr lang="en-US" dirty="0">
                <a:solidFill>
                  <a:srgbClr val="FFC000"/>
                </a:solidFill>
                <a:latin typeface="Algerian" panose="04020705040A02060702" pitchFamily="82" charset="0"/>
              </a:rPr>
              <a:t>INTRAMEDULLARY PINS</a:t>
            </a:r>
          </a:p>
        </p:txBody>
      </p:sp>
      <p:sp>
        <p:nvSpPr>
          <p:cNvPr id="3" name="عنصر نائب للمحتوى 2">
            <a:extLst>
              <a:ext uri="{FF2B5EF4-FFF2-40B4-BE49-F238E27FC236}">
                <a16:creationId xmlns:a16="http://schemas.microsoft.com/office/drawing/2014/main" id="{00B01456-CB1E-A985-B5AC-D5136206D609}"/>
              </a:ext>
            </a:extLst>
          </p:cNvPr>
          <p:cNvSpPr>
            <a:spLocks noGrp="1"/>
          </p:cNvSpPr>
          <p:nvPr>
            <p:ph idx="1"/>
          </p:nvPr>
        </p:nvSpPr>
        <p:spPr/>
        <p:txBody>
          <a:bodyPr>
            <a:normAutofit/>
          </a:bodyPr>
          <a:lstStyle/>
          <a:p>
            <a:pPr marL="0" indent="0" algn="justLow">
              <a:lnSpc>
                <a:spcPct val="150000"/>
              </a:lnSpc>
              <a:buNone/>
            </a:pPr>
            <a:r>
              <a:rPr lang="en-US" sz="2400" dirty="0">
                <a:latin typeface="Times New Roman" panose="02020603050405020304" pitchFamily="18" charset="0"/>
                <a:cs typeface="Times New Roman" panose="02020603050405020304" pitchFamily="18" charset="0"/>
              </a:rPr>
              <a:t>Intramedullary </a:t>
            </a:r>
            <a:r>
              <a:rPr lang="en-US" sz="2400" b="1" dirty="0">
                <a:solidFill>
                  <a:srgbClr val="FFC000"/>
                </a:solidFill>
                <a:latin typeface="Times New Roman" panose="02020603050405020304" pitchFamily="18" charset="0"/>
                <a:cs typeface="Times New Roman" panose="02020603050405020304" pitchFamily="18" charset="0"/>
              </a:rPr>
              <a:t>(IM) </a:t>
            </a:r>
            <a:r>
              <a:rPr lang="en-US" sz="2400" dirty="0">
                <a:latin typeface="Times New Roman" panose="02020603050405020304" pitchFamily="18" charset="0"/>
                <a:cs typeface="Times New Roman" panose="02020603050405020304" pitchFamily="18" charset="0"/>
              </a:rPr>
              <a:t>pin (or nail) fixation for fracture treatment in small animals started in the 1940s. It slowly gained popularity largely through the advent of safe general anesthesia, aseptic technique, antibiotics, and awareness by veterinarians and clients alike that successful repair could be accomplished in the majority of cases. Despite its limitations, IM pinning remains as the most common form of internal fixation worldwide in veterinary orthopedic surgery. </a:t>
            </a:r>
          </a:p>
        </p:txBody>
      </p:sp>
    </p:spTree>
    <p:extLst>
      <p:ext uri="{BB962C8B-B14F-4D97-AF65-F5344CB8AC3E}">
        <p14:creationId xmlns:p14="http://schemas.microsoft.com/office/powerpoint/2010/main" val="1540412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4DCCA07-239C-9634-EE93-6F02DEFD5DA6}"/>
              </a:ext>
            </a:extLst>
          </p:cNvPr>
          <p:cNvSpPr>
            <a:spLocks noGrp="1"/>
          </p:cNvSpPr>
          <p:nvPr>
            <p:ph type="title"/>
          </p:nvPr>
        </p:nvSpPr>
        <p:spPr>
          <a:xfrm>
            <a:off x="1066800" y="642594"/>
            <a:ext cx="10058400" cy="935483"/>
          </a:xfrm>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INTRAMEDULLARY PINS</a:t>
            </a:r>
            <a:endParaRPr lang="en-US" dirty="0"/>
          </a:p>
        </p:txBody>
      </p:sp>
      <p:sp>
        <p:nvSpPr>
          <p:cNvPr id="3" name="عنصر نائب للمحتوى 2">
            <a:extLst>
              <a:ext uri="{FF2B5EF4-FFF2-40B4-BE49-F238E27FC236}">
                <a16:creationId xmlns:a16="http://schemas.microsoft.com/office/drawing/2014/main" id="{14FB2795-25EB-36F7-5732-FE98BD2CE78A}"/>
              </a:ext>
            </a:extLst>
          </p:cNvPr>
          <p:cNvSpPr>
            <a:spLocks noGrp="1"/>
          </p:cNvSpPr>
          <p:nvPr>
            <p:ph idx="1"/>
          </p:nvPr>
        </p:nvSpPr>
        <p:spPr>
          <a:xfrm>
            <a:off x="1066800" y="1710813"/>
            <a:ext cx="10058400" cy="4504593"/>
          </a:xfrm>
        </p:spPr>
        <p:txBody>
          <a:bodyPr>
            <a:normAutofit/>
          </a:bodyPr>
          <a:lstStyle/>
          <a:p>
            <a:pPr marL="0" indent="0">
              <a:buNone/>
            </a:pPr>
            <a:r>
              <a:rPr lang="en-US" sz="2400" b="1" dirty="0">
                <a:solidFill>
                  <a:srgbClr val="FFC000"/>
                </a:solidFill>
                <a:latin typeface="Times New Roman" panose="02020603050405020304" pitchFamily="18" charset="0"/>
                <a:cs typeface="Times New Roman" panose="02020603050405020304" pitchFamily="18" charset="0"/>
              </a:rPr>
              <a:t>Advantages of Intramedullary Fixation:</a:t>
            </a:r>
          </a:p>
          <a:p>
            <a:pPr marL="0" indent="0" algn="justLow">
              <a:buNone/>
            </a:pPr>
            <a:r>
              <a:rPr lang="en-US" sz="2400" dirty="0">
                <a:latin typeface="Times New Roman" panose="02020603050405020304" pitchFamily="18" charset="0"/>
                <a:cs typeface="Times New Roman" panose="02020603050405020304" pitchFamily="18" charset="0"/>
              </a:rPr>
              <a:t>There are many potential advantages of pin and wire fixation over bone plates for the veterinary surgeon.</a:t>
            </a:r>
          </a:p>
          <a:p>
            <a:pPr marL="0" indent="0" algn="justLow">
              <a:buNone/>
            </a:pPr>
            <a:r>
              <a:rPr lang="en-US" sz="2400" dirty="0">
                <a:latin typeface="Times New Roman" panose="02020603050405020304" pitchFamily="18" charset="0"/>
                <a:cs typeface="Times New Roman" panose="02020603050405020304" pitchFamily="18" charset="0"/>
              </a:rPr>
              <a:t>1-Pin and wire fixation is much less expensive than bone plate fixation when the cost of implants, the large inventory of equipment needed, maintenance, and repair costs for bone plating equipment are compared to pinning costs.</a:t>
            </a:r>
          </a:p>
          <a:p>
            <a:pPr marL="0" indent="0" algn="just">
              <a:buNone/>
            </a:pPr>
            <a:r>
              <a:rPr lang="en-US" sz="2400" dirty="0">
                <a:latin typeface="Times New Roman" panose="02020603050405020304" pitchFamily="18" charset="0"/>
                <a:cs typeface="Times New Roman" panose="02020603050405020304" pitchFamily="18" charset="0"/>
              </a:rPr>
              <a:t>2-Most pin and wire fixations require less surgical exposure than for bone plates, resulting in less tissue trauma and vascular damage and enhanced healing.</a:t>
            </a:r>
          </a:p>
          <a:p>
            <a:pPr marL="0" indent="0" algn="justLow">
              <a:buNone/>
            </a:pPr>
            <a:r>
              <a:rPr lang="en-US" sz="2400" dirty="0">
                <a:latin typeface="Times New Roman" panose="02020603050405020304" pitchFamily="18" charset="0"/>
                <a:cs typeface="Times New Roman" panose="02020603050405020304" pitchFamily="18" charset="0"/>
              </a:rPr>
              <a:t>3-In general, pins and wires can be applied in less time than needed for plates; this factor saves money and decreases anesthesia time.</a:t>
            </a:r>
          </a:p>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335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B3F9A5D-0DB8-3761-C23A-22E86E2AE4F7}"/>
              </a:ext>
            </a:extLst>
          </p:cNvPr>
          <p:cNvSpPr>
            <a:spLocks noGrp="1"/>
          </p:cNvSpPr>
          <p:nvPr>
            <p:ph type="title"/>
          </p:nvPr>
        </p:nvSpPr>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Immobilization</a:t>
            </a:r>
            <a:endParaRPr lang="en-US" dirty="0"/>
          </a:p>
        </p:txBody>
      </p:sp>
      <p:sp>
        <p:nvSpPr>
          <p:cNvPr id="3" name="عنصر نائب للمحتوى 2">
            <a:extLst>
              <a:ext uri="{FF2B5EF4-FFF2-40B4-BE49-F238E27FC236}">
                <a16:creationId xmlns:a16="http://schemas.microsoft.com/office/drawing/2014/main" id="{39FF5DDB-28B6-70F1-F321-6FFBE6067620}"/>
              </a:ext>
            </a:extLst>
          </p:cNvPr>
          <p:cNvSpPr>
            <a:spLocks noGrp="1"/>
          </p:cNvSpPr>
          <p:nvPr>
            <p:ph idx="1"/>
          </p:nvPr>
        </p:nvSpPr>
        <p:spPr/>
        <p:txBody>
          <a:bodyPr>
            <a:normAutofit lnSpcReduction="10000"/>
          </a:bodyPr>
          <a:lstStyle/>
          <a:p>
            <a:pPr marL="0" indent="0" algn="justLow">
              <a:lnSpc>
                <a:spcPct val="150000"/>
              </a:lnSpc>
              <a:buNone/>
            </a:pPr>
            <a:r>
              <a:rPr lang="en-US" sz="2800" b="1" dirty="0">
                <a:solidFill>
                  <a:srgbClr val="FFC000"/>
                </a:solidFill>
                <a:latin typeface="Times New Roman" panose="02020603050405020304" pitchFamily="18" charset="0"/>
                <a:cs typeface="Times New Roman" panose="02020603050405020304" pitchFamily="18" charset="0"/>
              </a:rPr>
              <a:t>Methods of Fixation:</a:t>
            </a:r>
          </a:p>
          <a:p>
            <a:pPr marL="0" indent="0" algn="justLow">
              <a:lnSpc>
                <a:spcPct val="150000"/>
              </a:lnSpc>
              <a:buNone/>
            </a:pPr>
            <a:r>
              <a:rPr lang="en-US" sz="2400" dirty="0">
                <a:latin typeface="Times New Roman" panose="02020603050405020304" pitchFamily="18" charset="0"/>
                <a:cs typeface="Times New Roman" panose="02020603050405020304" pitchFamily="18" charset="0"/>
              </a:rPr>
              <a:t>The methods of fixation may be classified as follows:</a:t>
            </a:r>
          </a:p>
          <a:p>
            <a:pPr marL="0" indent="0" algn="justLow">
              <a:lnSpc>
                <a:spcPct val="150000"/>
              </a:lnSpc>
              <a:buNone/>
            </a:pPr>
            <a:r>
              <a:rPr lang="en-US" sz="2400" dirty="0">
                <a:latin typeface="Times New Roman" panose="02020603050405020304" pitchFamily="18" charset="0"/>
                <a:cs typeface="Times New Roman" panose="02020603050405020304" pitchFamily="18" charset="0"/>
              </a:rPr>
              <a:t>1. Limb splintage (coaptation splints, casts, modified Thomas splint)</a:t>
            </a:r>
          </a:p>
          <a:p>
            <a:pPr marL="0" indent="0" algn="justLow">
              <a:lnSpc>
                <a:spcPct val="150000"/>
              </a:lnSpc>
              <a:buNone/>
            </a:pPr>
            <a:r>
              <a:rPr lang="en-US" sz="2400" dirty="0">
                <a:latin typeface="Times New Roman" panose="02020603050405020304" pitchFamily="18" charset="0"/>
                <a:cs typeface="Times New Roman" panose="02020603050405020304" pitchFamily="18" charset="0"/>
              </a:rPr>
              <a:t>2. Bone splintage (intramedullary pin, external skeletal fixator, bone plate)</a:t>
            </a:r>
          </a:p>
          <a:p>
            <a:pPr marL="0" indent="0" algn="justLow">
              <a:lnSpc>
                <a:spcPct val="150000"/>
              </a:lnSpc>
              <a:buNone/>
            </a:pPr>
            <a:r>
              <a:rPr lang="en-US" sz="2400" dirty="0">
                <a:latin typeface="Times New Roman" panose="02020603050405020304" pitchFamily="18" charset="0"/>
                <a:cs typeface="Times New Roman" panose="02020603050405020304" pitchFamily="18" charset="0"/>
              </a:rPr>
              <a:t>3. Compression (lag screw, cerclage/interfragmentary wire, tension band wire,</a:t>
            </a:r>
          </a:p>
          <a:p>
            <a:pPr marL="0" indent="0" algn="justLow">
              <a:lnSpc>
                <a:spcPct val="150000"/>
              </a:lnSpc>
              <a:buNone/>
            </a:pPr>
            <a:r>
              <a:rPr lang="en-US" sz="2400" dirty="0">
                <a:latin typeface="Times New Roman" panose="02020603050405020304" pitchFamily="18" charset="0"/>
                <a:cs typeface="Times New Roman" panose="02020603050405020304" pitchFamily="18" charset="0"/>
              </a:rPr>
              <a:t>tension band/compression plate)</a:t>
            </a:r>
          </a:p>
        </p:txBody>
      </p:sp>
    </p:spTree>
    <p:extLst>
      <p:ext uri="{BB962C8B-B14F-4D97-AF65-F5344CB8AC3E}">
        <p14:creationId xmlns:p14="http://schemas.microsoft.com/office/powerpoint/2010/main" val="2099932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A16C6C9-582B-249C-7B01-6C7C1FBF9D2C}"/>
              </a:ext>
            </a:extLst>
          </p:cNvPr>
          <p:cNvSpPr>
            <a:spLocks noGrp="1"/>
          </p:cNvSpPr>
          <p:nvPr>
            <p:ph type="title"/>
          </p:nvPr>
        </p:nvSpPr>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INTRAMEDULLARY PINS</a:t>
            </a:r>
            <a:endParaRPr lang="en-US" dirty="0"/>
          </a:p>
        </p:txBody>
      </p:sp>
      <p:sp>
        <p:nvSpPr>
          <p:cNvPr id="7" name="عنصر نائب للمحتوى 6">
            <a:extLst>
              <a:ext uri="{FF2B5EF4-FFF2-40B4-BE49-F238E27FC236}">
                <a16:creationId xmlns:a16="http://schemas.microsoft.com/office/drawing/2014/main" id="{69B35589-D692-DD5C-3422-916C0A0508C8}"/>
              </a:ext>
            </a:extLst>
          </p:cNvPr>
          <p:cNvSpPr>
            <a:spLocks noGrp="1"/>
          </p:cNvSpPr>
          <p:nvPr>
            <p:ph idx="1"/>
          </p:nvPr>
        </p:nvSpPr>
        <p:spPr>
          <a:xfrm>
            <a:off x="1066800" y="1843548"/>
            <a:ext cx="10058400" cy="4191492"/>
          </a:xfrm>
        </p:spPr>
        <p:txBody>
          <a:bodyPr>
            <a:normAutofit/>
          </a:bodyPr>
          <a:lstStyle/>
          <a:p>
            <a:pPr marL="0" indent="0" algn="justLow">
              <a:buNone/>
            </a:pPr>
            <a:r>
              <a:rPr lang="en-US" sz="2800" b="1" dirty="0">
                <a:solidFill>
                  <a:srgbClr val="FFC000"/>
                </a:solidFill>
                <a:latin typeface="Times New Roman" panose="02020603050405020304" pitchFamily="18" charset="0"/>
                <a:cs typeface="Times New Roman" panose="02020603050405020304" pitchFamily="18" charset="0"/>
              </a:rPr>
              <a:t>Disadvantages of Intramedullary Fixation:</a:t>
            </a:r>
          </a:p>
          <a:p>
            <a:pPr marL="0" indent="0" algn="justLow">
              <a:buNone/>
            </a:pPr>
            <a:r>
              <a:rPr lang="en-US" sz="2600" dirty="0">
                <a:latin typeface="Times New Roman" panose="02020603050405020304" pitchFamily="18" charset="0"/>
                <a:cs typeface="Times New Roman" panose="02020603050405020304" pitchFamily="18" charset="0"/>
              </a:rPr>
              <a:t>Pins and wires definitely have disadvantages compared with plates:</a:t>
            </a:r>
          </a:p>
          <a:p>
            <a:pPr marL="0" indent="0" algn="justLow">
              <a:buNone/>
            </a:pPr>
            <a:r>
              <a:rPr lang="en-US" sz="2600" dirty="0">
                <a:latin typeface="Times New Roman" panose="02020603050405020304" pitchFamily="18" charset="0"/>
                <a:cs typeface="Times New Roman" panose="02020603050405020304" pitchFamily="18" charset="0"/>
              </a:rPr>
              <a:t>1-If bone fragments are too small to be reduced and stabilized, pin and wire fixation may not be as stable as a plate.</a:t>
            </a:r>
          </a:p>
          <a:p>
            <a:pPr marL="0" indent="0" algn="justLow">
              <a:buNone/>
            </a:pPr>
            <a:r>
              <a:rPr lang="en-US" sz="2600" dirty="0">
                <a:latin typeface="Times New Roman" panose="02020603050405020304" pitchFamily="18" charset="0"/>
                <a:cs typeface="Times New Roman" panose="02020603050405020304" pitchFamily="18" charset="0"/>
              </a:rPr>
              <a:t>2-Pin and wire fixation is not designed to maintain bone length (act as a support), since there is no load sharing between the round pin and the bone.</a:t>
            </a:r>
          </a:p>
          <a:p>
            <a:pPr marL="0" indent="0" algn="justLow">
              <a:buNone/>
            </a:pPr>
            <a:r>
              <a:rPr lang="en-US" sz="2600" dirty="0">
                <a:latin typeface="Times New Roman" panose="02020603050405020304" pitchFamily="18" charset="0"/>
                <a:cs typeface="Times New Roman" panose="02020603050405020304" pitchFamily="18" charset="0"/>
              </a:rPr>
              <a:t>3-Plates, do have the ability to prevent compressive forces from causing collapse (shortening) of a multifragment fracture.</a:t>
            </a:r>
          </a:p>
          <a:p>
            <a:pPr marL="0" indent="0" algn="justLow">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5951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796AEFE-EDB9-4798-E9D0-DA33FCF90F84}"/>
              </a:ext>
            </a:extLst>
          </p:cNvPr>
          <p:cNvSpPr>
            <a:spLocks noGrp="1"/>
          </p:cNvSpPr>
          <p:nvPr>
            <p:ph type="title"/>
          </p:nvPr>
        </p:nvSpPr>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INTRAMEDULLARY PINS</a:t>
            </a:r>
            <a:endParaRPr lang="en-US" dirty="0"/>
          </a:p>
        </p:txBody>
      </p:sp>
      <p:sp>
        <p:nvSpPr>
          <p:cNvPr id="3" name="عنصر نائب للمحتوى 2">
            <a:extLst>
              <a:ext uri="{FF2B5EF4-FFF2-40B4-BE49-F238E27FC236}">
                <a16:creationId xmlns:a16="http://schemas.microsoft.com/office/drawing/2014/main" id="{9FCE271F-FC37-BF81-1FCC-51CFE43402BA}"/>
              </a:ext>
            </a:extLst>
          </p:cNvPr>
          <p:cNvSpPr>
            <a:spLocks noGrp="1"/>
          </p:cNvSpPr>
          <p:nvPr>
            <p:ph idx="1"/>
          </p:nvPr>
        </p:nvSpPr>
        <p:spPr/>
        <p:txBody>
          <a:bodyPr/>
          <a:lstStyle/>
          <a:p>
            <a:pPr marL="0" indent="0" algn="justLow">
              <a:buNone/>
            </a:pPr>
            <a:r>
              <a:rPr lang="de-DE" sz="2800" b="1" dirty="0">
                <a:solidFill>
                  <a:srgbClr val="FFC000"/>
                </a:solidFill>
                <a:latin typeface="Times New Roman" panose="02020603050405020304" pitchFamily="18" charset="0"/>
                <a:cs typeface="Times New Roman" panose="02020603050405020304" pitchFamily="18" charset="0"/>
              </a:rPr>
              <a:t>Pin Types:</a:t>
            </a:r>
          </a:p>
          <a:p>
            <a:pPr marL="0" indent="0" algn="justLow">
              <a:buNone/>
            </a:pPr>
            <a:r>
              <a:rPr lang="de-DE" sz="2400" b="1" dirty="0">
                <a:solidFill>
                  <a:srgbClr val="FFC000"/>
                </a:solidFill>
                <a:latin typeface="Times New Roman" panose="02020603050405020304" pitchFamily="18" charset="0"/>
                <a:cs typeface="Times New Roman" panose="02020603050405020304" pitchFamily="18" charset="0"/>
              </a:rPr>
              <a:t>1- Steinmann Pins and Kirschner Wires:</a:t>
            </a:r>
          </a:p>
          <a:p>
            <a:pPr marL="0" indent="0" algn="justLow">
              <a:buNone/>
            </a:pPr>
            <a:r>
              <a:rPr lang="en-US" sz="2400" dirty="0">
                <a:latin typeface="Times New Roman" panose="02020603050405020304" pitchFamily="18" charset="0"/>
                <a:cs typeface="Times New Roman" panose="02020603050405020304" pitchFamily="18" charset="0"/>
              </a:rPr>
              <a:t>Both Steinmann pins and Kirschner wires (K-wires; pins that look like Steinmann pins but are smaller in diameter: 0.035, 0.045, and 0.062 inch, or 0.9 to 1.5 mm) are circular in cross section and either smooth or with partial or fully negative thread- profile shanks . Steinmann pin diameters vary from 1/16 inch (1.5 mm) to 1/4 inch (6.5 mm).</a:t>
            </a:r>
            <a:endParaRPr lang="de-DE" sz="24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9605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37299759-A912-0481-515E-91A570ACBFB8}"/>
              </a:ext>
            </a:extLst>
          </p:cNvPr>
          <p:cNvPicPr>
            <a:picLocks noGrp="1" noChangeAspect="1"/>
          </p:cNvPicPr>
          <p:nvPr>
            <p:ph idx="1"/>
          </p:nvPr>
        </p:nvPicPr>
        <p:blipFill>
          <a:blip r:embed="rId2"/>
          <a:stretch>
            <a:fillRect/>
          </a:stretch>
        </p:blipFill>
        <p:spPr>
          <a:xfrm>
            <a:off x="1007807" y="822741"/>
            <a:ext cx="4744064" cy="5212516"/>
          </a:xfrm>
        </p:spPr>
      </p:pic>
      <p:pic>
        <p:nvPicPr>
          <p:cNvPr id="6" name="صورة 5">
            <a:extLst>
              <a:ext uri="{FF2B5EF4-FFF2-40B4-BE49-F238E27FC236}">
                <a16:creationId xmlns:a16="http://schemas.microsoft.com/office/drawing/2014/main" id="{0ABEBD5F-5722-4086-2DD4-833767D62730}"/>
              </a:ext>
            </a:extLst>
          </p:cNvPr>
          <p:cNvPicPr>
            <a:picLocks noChangeAspect="1"/>
          </p:cNvPicPr>
          <p:nvPr/>
        </p:nvPicPr>
        <p:blipFill>
          <a:blip r:embed="rId3"/>
          <a:stretch>
            <a:fillRect/>
          </a:stretch>
        </p:blipFill>
        <p:spPr>
          <a:xfrm rot="5400000">
            <a:off x="5941277" y="792341"/>
            <a:ext cx="5212516" cy="5273316"/>
          </a:xfrm>
          <a:prstGeom prst="rect">
            <a:avLst/>
          </a:prstGeom>
        </p:spPr>
      </p:pic>
    </p:spTree>
    <p:extLst>
      <p:ext uri="{BB962C8B-B14F-4D97-AF65-F5344CB8AC3E}">
        <p14:creationId xmlns:p14="http://schemas.microsoft.com/office/powerpoint/2010/main" val="598682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01B00B1-1231-B865-24E0-F736CF31B9E9}"/>
              </a:ext>
            </a:extLst>
          </p:cNvPr>
          <p:cNvSpPr>
            <a:spLocks noGrp="1"/>
          </p:cNvSpPr>
          <p:nvPr>
            <p:ph type="title"/>
          </p:nvPr>
        </p:nvSpPr>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INTRAMEDULLARY PINS</a:t>
            </a:r>
            <a:endParaRPr lang="en-US" dirty="0"/>
          </a:p>
        </p:txBody>
      </p:sp>
      <p:sp>
        <p:nvSpPr>
          <p:cNvPr id="3" name="عنصر نائب للمحتوى 2">
            <a:extLst>
              <a:ext uri="{FF2B5EF4-FFF2-40B4-BE49-F238E27FC236}">
                <a16:creationId xmlns:a16="http://schemas.microsoft.com/office/drawing/2014/main" id="{AFE76335-02A5-E974-3676-C34E3683419E}"/>
              </a:ext>
            </a:extLst>
          </p:cNvPr>
          <p:cNvSpPr>
            <a:spLocks noGrp="1"/>
          </p:cNvSpPr>
          <p:nvPr>
            <p:ph idx="1"/>
          </p:nvPr>
        </p:nvSpPr>
        <p:spPr>
          <a:xfrm>
            <a:off x="1066800" y="1843548"/>
            <a:ext cx="10058400" cy="4191492"/>
          </a:xfrm>
        </p:spPr>
        <p:txBody>
          <a:bodyPr>
            <a:normAutofit lnSpcReduction="10000"/>
          </a:bodyPr>
          <a:lstStyle/>
          <a:p>
            <a:pPr marL="0" indent="0" algn="justLow">
              <a:buNone/>
            </a:pPr>
            <a:r>
              <a:rPr lang="en-US" sz="2800" b="1" dirty="0">
                <a:solidFill>
                  <a:srgbClr val="FFC000"/>
                </a:solidFill>
                <a:latin typeface="Times New Roman" panose="02020603050405020304" pitchFamily="18" charset="0"/>
                <a:cs typeface="Times New Roman" panose="02020603050405020304" pitchFamily="18" charset="0"/>
              </a:rPr>
              <a:t>2-Rush Pins:</a:t>
            </a:r>
          </a:p>
          <a:p>
            <a:pPr marL="0" indent="0" algn="justLow">
              <a:buNone/>
            </a:pPr>
            <a:r>
              <a:rPr lang="en-US" sz="2400" dirty="0">
                <a:latin typeface="Times New Roman" panose="02020603050405020304" pitchFamily="18" charset="0"/>
                <a:cs typeface="Times New Roman" panose="02020603050405020304" pitchFamily="18" charset="0"/>
              </a:rPr>
              <a:t>Rush pins are dynamic intramedullary splints, exerting continuous compression forces at two or three points on the bone because they become flexed during introduction. This flexion is induced by introducing the pin at an angle of about 20 degrees to the axial axis of the bone, rather than on the axial axis as with the Steinmann pin. the Rush pin has a noncutting beveled point that glides rather than cuts when it encounters bone. </a:t>
            </a:r>
          </a:p>
          <a:p>
            <a:pPr marL="0" indent="0" algn="justLow">
              <a:buNone/>
            </a:pPr>
            <a:r>
              <a:rPr lang="en-US" sz="2400" b="1" dirty="0">
                <a:solidFill>
                  <a:srgbClr val="FFC000"/>
                </a:solidFill>
                <a:latin typeface="Times New Roman" panose="02020603050405020304" pitchFamily="18" charset="0"/>
                <a:cs typeface="Times New Roman" panose="02020603050405020304" pitchFamily="18" charset="0"/>
              </a:rPr>
              <a:t>The opposite end is hook shaped to allow:</a:t>
            </a:r>
          </a:p>
          <a:p>
            <a:pPr marL="457200" indent="-457200" algn="justLow">
              <a:buAutoNum type="arabicParenBoth"/>
            </a:pPr>
            <a:r>
              <a:rPr lang="en-US" sz="2400" dirty="0">
                <a:latin typeface="Times New Roman" panose="02020603050405020304" pitchFamily="18" charset="0"/>
                <a:cs typeface="Times New Roman" panose="02020603050405020304" pitchFamily="18" charset="0"/>
              </a:rPr>
              <a:t>close approximation of this end with the bone.</a:t>
            </a:r>
          </a:p>
          <a:p>
            <a:pPr marL="457200" indent="-457200" algn="justLow">
              <a:buAutoNum type="arabicParenBoth"/>
            </a:pPr>
            <a:r>
              <a:rPr lang="en-US" sz="2400" dirty="0">
                <a:latin typeface="Times New Roman" panose="02020603050405020304" pitchFamily="18" charset="0"/>
                <a:cs typeface="Times New Roman" panose="02020603050405020304" pitchFamily="18" charset="0"/>
              </a:rPr>
              <a:t>Positive control of the direction of the flexion during introduction.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503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61B1A34C-2CB7-EB31-E115-707A166F97A1}"/>
              </a:ext>
            </a:extLst>
          </p:cNvPr>
          <p:cNvPicPr>
            <a:picLocks noGrp="1" noChangeAspect="1"/>
          </p:cNvPicPr>
          <p:nvPr>
            <p:ph idx="1"/>
          </p:nvPr>
        </p:nvPicPr>
        <p:blipFill>
          <a:blip r:embed="rId2"/>
          <a:stretch>
            <a:fillRect/>
          </a:stretch>
        </p:blipFill>
        <p:spPr>
          <a:xfrm>
            <a:off x="8657303" y="908380"/>
            <a:ext cx="2260514" cy="5041240"/>
          </a:xfrm>
        </p:spPr>
      </p:pic>
      <p:pic>
        <p:nvPicPr>
          <p:cNvPr id="6" name="صورة 5">
            <a:extLst>
              <a:ext uri="{FF2B5EF4-FFF2-40B4-BE49-F238E27FC236}">
                <a16:creationId xmlns:a16="http://schemas.microsoft.com/office/drawing/2014/main" id="{BA745C27-940B-DD74-2EE7-007E0E14EF8B}"/>
              </a:ext>
            </a:extLst>
          </p:cNvPr>
          <p:cNvPicPr>
            <a:picLocks noChangeAspect="1"/>
          </p:cNvPicPr>
          <p:nvPr/>
        </p:nvPicPr>
        <p:blipFill>
          <a:blip r:embed="rId3"/>
          <a:stretch>
            <a:fillRect/>
          </a:stretch>
        </p:blipFill>
        <p:spPr>
          <a:xfrm rot="5400000">
            <a:off x="3575380" y="1594349"/>
            <a:ext cx="5041240" cy="3669300"/>
          </a:xfrm>
          <a:prstGeom prst="rect">
            <a:avLst/>
          </a:prstGeom>
        </p:spPr>
      </p:pic>
      <p:pic>
        <p:nvPicPr>
          <p:cNvPr id="7" name="صورة 6">
            <a:extLst>
              <a:ext uri="{FF2B5EF4-FFF2-40B4-BE49-F238E27FC236}">
                <a16:creationId xmlns:a16="http://schemas.microsoft.com/office/drawing/2014/main" id="{B5664A16-E410-B580-9793-C1FFA470DE18}"/>
              </a:ext>
            </a:extLst>
          </p:cNvPr>
          <p:cNvPicPr>
            <a:picLocks noChangeAspect="1"/>
          </p:cNvPicPr>
          <p:nvPr/>
        </p:nvPicPr>
        <p:blipFill>
          <a:blip r:embed="rId4"/>
          <a:stretch>
            <a:fillRect/>
          </a:stretch>
        </p:blipFill>
        <p:spPr>
          <a:xfrm>
            <a:off x="1274183" y="908380"/>
            <a:ext cx="2442410" cy="5041239"/>
          </a:xfrm>
          <a:prstGeom prst="rect">
            <a:avLst/>
          </a:prstGeom>
        </p:spPr>
      </p:pic>
    </p:spTree>
    <p:extLst>
      <p:ext uri="{BB962C8B-B14F-4D97-AF65-F5344CB8AC3E}">
        <p14:creationId xmlns:p14="http://schemas.microsoft.com/office/powerpoint/2010/main" val="2468745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B5DD35E-C00D-8F3A-6A1C-034A1CAA919A}"/>
              </a:ext>
            </a:extLst>
          </p:cNvPr>
          <p:cNvSpPr>
            <a:spLocks noGrp="1"/>
          </p:cNvSpPr>
          <p:nvPr>
            <p:ph type="title"/>
          </p:nvPr>
        </p:nvSpPr>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INTRAMEDULLARY PINS</a:t>
            </a:r>
            <a:endParaRPr lang="en-US" dirty="0"/>
          </a:p>
        </p:txBody>
      </p:sp>
      <p:sp>
        <p:nvSpPr>
          <p:cNvPr id="3" name="عنصر نائب للمحتوى 2">
            <a:extLst>
              <a:ext uri="{FF2B5EF4-FFF2-40B4-BE49-F238E27FC236}">
                <a16:creationId xmlns:a16="http://schemas.microsoft.com/office/drawing/2014/main" id="{2AC9708A-03A4-CF16-012D-2F17514676D8}"/>
              </a:ext>
            </a:extLst>
          </p:cNvPr>
          <p:cNvSpPr>
            <a:spLocks noGrp="1"/>
          </p:cNvSpPr>
          <p:nvPr>
            <p:ph idx="1"/>
          </p:nvPr>
        </p:nvSpPr>
        <p:spPr/>
        <p:txBody>
          <a:bodyPr>
            <a:normAutofit/>
          </a:bodyPr>
          <a:lstStyle/>
          <a:p>
            <a:pPr marL="0" indent="0" algn="justLow">
              <a:buNone/>
            </a:pPr>
            <a:r>
              <a:rPr lang="en-US" sz="2400" b="1" dirty="0">
                <a:solidFill>
                  <a:srgbClr val="FFC000"/>
                </a:solidFill>
                <a:latin typeface="Times New Roman" panose="02020603050405020304" pitchFamily="18" charset="0"/>
                <a:cs typeface="Times New Roman" panose="02020603050405020304" pitchFamily="18" charset="0"/>
              </a:rPr>
              <a:t>3-Küntscher Nail:</a:t>
            </a:r>
          </a:p>
          <a:p>
            <a:pPr marL="0" indent="0" algn="justLow">
              <a:buNone/>
            </a:pPr>
            <a:r>
              <a:rPr lang="en-US" sz="2400" dirty="0">
                <a:latin typeface="Times New Roman" panose="02020603050405020304" pitchFamily="18" charset="0"/>
                <a:cs typeface="Times New Roman" panose="02020603050405020304" pitchFamily="18" charset="0"/>
              </a:rPr>
              <a:t>Although it was one of the early forms of intramedullary fixation in the dog because of its wide use in human patients at the time, the </a:t>
            </a:r>
            <a:r>
              <a:rPr lang="en-US" sz="2400" dirty="0" err="1">
                <a:latin typeface="Times New Roman" panose="02020603050405020304" pitchFamily="18" charset="0"/>
                <a:cs typeface="Times New Roman" panose="02020603050405020304" pitchFamily="18" charset="0"/>
              </a:rPr>
              <a:t>Küntscher</a:t>
            </a:r>
            <a:r>
              <a:rPr lang="en-US" sz="2400" dirty="0">
                <a:latin typeface="Times New Roman" panose="02020603050405020304" pitchFamily="18" charset="0"/>
                <a:cs typeface="Times New Roman" panose="02020603050405020304" pitchFamily="18" charset="0"/>
              </a:rPr>
              <a:t> nail has never achieved wide application in small animals. The V cross-sectional shape requires close contact of the pin through a considerable length of the bone to ensure stability. Because dog bones rarely are true cylinders, and because the cortex is too thin for reaming to a uniform diameter as is done in human bone, this device is not very useful in dogs or cats.</a:t>
            </a:r>
          </a:p>
        </p:txBody>
      </p:sp>
    </p:spTree>
    <p:extLst>
      <p:ext uri="{BB962C8B-B14F-4D97-AF65-F5344CB8AC3E}">
        <p14:creationId xmlns:p14="http://schemas.microsoft.com/office/powerpoint/2010/main" val="1888352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a:extLst>
              <a:ext uri="{FF2B5EF4-FFF2-40B4-BE49-F238E27FC236}">
                <a16:creationId xmlns:a16="http://schemas.microsoft.com/office/drawing/2014/main" id="{B8BBC1DC-5E28-3768-B6BD-CB0C02BCA0D5}"/>
              </a:ext>
            </a:extLst>
          </p:cNvPr>
          <p:cNvPicPr>
            <a:picLocks noGrp="1" noChangeAspect="1"/>
          </p:cNvPicPr>
          <p:nvPr>
            <p:ph idx="1"/>
          </p:nvPr>
        </p:nvPicPr>
        <p:blipFill>
          <a:blip r:embed="rId2"/>
          <a:stretch>
            <a:fillRect/>
          </a:stretch>
        </p:blipFill>
        <p:spPr>
          <a:xfrm>
            <a:off x="1494580" y="1693683"/>
            <a:ext cx="4424440" cy="3470634"/>
          </a:xfrm>
          <a:prstGeom prst="rect">
            <a:avLst/>
          </a:prstGeom>
        </p:spPr>
      </p:pic>
      <p:pic>
        <p:nvPicPr>
          <p:cNvPr id="5" name="صورة 4">
            <a:extLst>
              <a:ext uri="{FF2B5EF4-FFF2-40B4-BE49-F238E27FC236}">
                <a16:creationId xmlns:a16="http://schemas.microsoft.com/office/drawing/2014/main" id="{01D54334-C83C-3C68-EE3C-CE90807AC97D}"/>
              </a:ext>
            </a:extLst>
          </p:cNvPr>
          <p:cNvPicPr>
            <a:picLocks noChangeAspect="1"/>
          </p:cNvPicPr>
          <p:nvPr/>
        </p:nvPicPr>
        <p:blipFill>
          <a:blip r:embed="rId3"/>
          <a:stretch>
            <a:fillRect/>
          </a:stretch>
        </p:blipFill>
        <p:spPr>
          <a:xfrm>
            <a:off x="6666271" y="1693683"/>
            <a:ext cx="4269658" cy="3470634"/>
          </a:xfrm>
          <a:prstGeom prst="rect">
            <a:avLst/>
          </a:prstGeom>
        </p:spPr>
      </p:pic>
    </p:spTree>
    <p:extLst>
      <p:ext uri="{BB962C8B-B14F-4D97-AF65-F5344CB8AC3E}">
        <p14:creationId xmlns:p14="http://schemas.microsoft.com/office/powerpoint/2010/main" val="2170280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11C2037-F80E-03F9-4BCF-D44CDE4FB402}"/>
              </a:ext>
            </a:extLst>
          </p:cNvPr>
          <p:cNvSpPr>
            <a:spLocks noGrp="1"/>
          </p:cNvSpPr>
          <p:nvPr>
            <p:ph type="title"/>
          </p:nvPr>
        </p:nvSpPr>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INTRAMEDULLARY PINS</a:t>
            </a:r>
            <a:endParaRPr lang="en-US" dirty="0"/>
          </a:p>
        </p:txBody>
      </p:sp>
      <p:sp>
        <p:nvSpPr>
          <p:cNvPr id="3" name="عنصر نائب للمحتوى 2">
            <a:extLst>
              <a:ext uri="{FF2B5EF4-FFF2-40B4-BE49-F238E27FC236}">
                <a16:creationId xmlns:a16="http://schemas.microsoft.com/office/drawing/2014/main" id="{7CAC263E-C9F1-0448-B733-5794A4E753C4}"/>
              </a:ext>
            </a:extLst>
          </p:cNvPr>
          <p:cNvSpPr>
            <a:spLocks noGrp="1"/>
          </p:cNvSpPr>
          <p:nvPr>
            <p:ph idx="1"/>
          </p:nvPr>
        </p:nvSpPr>
        <p:spPr/>
        <p:txBody>
          <a:bodyPr>
            <a:normAutofit/>
          </a:bodyPr>
          <a:lstStyle/>
          <a:p>
            <a:pPr marL="0" indent="0" algn="justLow">
              <a:buNone/>
            </a:pPr>
            <a:r>
              <a:rPr lang="en-US" sz="2800" b="1" dirty="0">
                <a:solidFill>
                  <a:srgbClr val="FFC000"/>
                </a:solidFill>
                <a:latin typeface="Times New Roman" panose="02020603050405020304" pitchFamily="18" charset="0"/>
                <a:cs typeface="Times New Roman" panose="02020603050405020304" pitchFamily="18" charset="0"/>
              </a:rPr>
              <a:t>4-Interlocking Nail:</a:t>
            </a:r>
          </a:p>
          <a:p>
            <a:pPr marL="0" indent="0" algn="justLow">
              <a:buNone/>
            </a:pPr>
            <a:r>
              <a:rPr lang="en-US" sz="2400" dirty="0">
                <a:latin typeface="Times New Roman" panose="02020603050405020304" pitchFamily="18" charset="0"/>
                <a:cs typeface="Times New Roman" panose="02020603050405020304" pitchFamily="18" charset="0"/>
              </a:rPr>
              <a:t>An interlocking nail is basically an IM pin secured in position by proximal and distal transfixing screws that secure the bone to the nail to provide torsional and axial stability. The use of the interlocking nail has considerable advantages over the use of IM pins alone. The interlocking nail helps to prevent collapse of comminuted fractures during weight bearing, rotational instability, and pin migration. As with the IM pin, the interlocking nail can be inserted through a limited surgical approach, with minimal disruption of fragment blood supply.</a:t>
            </a:r>
          </a:p>
        </p:txBody>
      </p:sp>
    </p:spTree>
    <p:extLst>
      <p:ext uri="{BB962C8B-B14F-4D97-AF65-F5344CB8AC3E}">
        <p14:creationId xmlns:p14="http://schemas.microsoft.com/office/powerpoint/2010/main" val="3338596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a:extLst>
              <a:ext uri="{FF2B5EF4-FFF2-40B4-BE49-F238E27FC236}">
                <a16:creationId xmlns:a16="http://schemas.microsoft.com/office/drawing/2014/main" id="{F05B859D-98C1-344B-8DFA-F0E9063F17A8}"/>
              </a:ext>
            </a:extLst>
          </p:cNvPr>
          <p:cNvPicPr>
            <a:picLocks noGrp="1" noChangeAspect="1"/>
          </p:cNvPicPr>
          <p:nvPr>
            <p:ph idx="1"/>
          </p:nvPr>
        </p:nvPicPr>
        <p:blipFill>
          <a:blip r:embed="rId2"/>
          <a:stretch>
            <a:fillRect/>
          </a:stretch>
        </p:blipFill>
        <p:spPr>
          <a:xfrm>
            <a:off x="855314" y="1674981"/>
            <a:ext cx="3932237" cy="3932237"/>
          </a:xfrm>
          <a:prstGeom prst="rect">
            <a:avLst/>
          </a:prstGeom>
        </p:spPr>
      </p:pic>
      <p:pic>
        <p:nvPicPr>
          <p:cNvPr id="5" name="صورة 4">
            <a:extLst>
              <a:ext uri="{FF2B5EF4-FFF2-40B4-BE49-F238E27FC236}">
                <a16:creationId xmlns:a16="http://schemas.microsoft.com/office/drawing/2014/main" id="{EFEC0ECC-8B2F-ACE5-3795-4F1EA8318ED0}"/>
              </a:ext>
            </a:extLst>
          </p:cNvPr>
          <p:cNvPicPr>
            <a:picLocks noChangeAspect="1"/>
          </p:cNvPicPr>
          <p:nvPr/>
        </p:nvPicPr>
        <p:blipFill>
          <a:blip r:embed="rId3"/>
          <a:srcRect t="13485"/>
          <a:stretch/>
        </p:blipFill>
        <p:spPr>
          <a:xfrm>
            <a:off x="4600831" y="1674981"/>
            <a:ext cx="6735855" cy="3932237"/>
          </a:xfrm>
          <a:prstGeom prst="rect">
            <a:avLst/>
          </a:prstGeom>
        </p:spPr>
      </p:pic>
    </p:spTree>
    <p:extLst>
      <p:ext uri="{BB962C8B-B14F-4D97-AF65-F5344CB8AC3E}">
        <p14:creationId xmlns:p14="http://schemas.microsoft.com/office/powerpoint/2010/main" val="2608838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A51061E-679A-316A-23A4-B8B510408288}"/>
              </a:ext>
            </a:extLst>
          </p:cNvPr>
          <p:cNvSpPr>
            <a:spLocks noGrp="1"/>
          </p:cNvSpPr>
          <p:nvPr>
            <p:ph type="title"/>
          </p:nvPr>
        </p:nvSpPr>
        <p:spPr/>
        <p:txBody>
          <a:bodyPr>
            <a:normAutofit/>
          </a:bodyPr>
          <a:lstStyle/>
          <a:p>
            <a:r>
              <a:rPr lang="en-US" sz="3600" b="1" i="0" u="none" strike="noStrike" baseline="0" dirty="0">
                <a:solidFill>
                  <a:srgbClr val="FFC000"/>
                </a:solidFill>
                <a:latin typeface="Algerian" panose="04020705040A02060702" pitchFamily="82" charset="0"/>
              </a:rPr>
              <a:t>Indications for Intramedullary Fixation</a:t>
            </a:r>
            <a:endParaRPr lang="en-US" sz="3600" dirty="0">
              <a:solidFill>
                <a:srgbClr val="FFC000"/>
              </a:solidFill>
              <a:latin typeface="Algerian" panose="04020705040A02060702" pitchFamily="82" charset="0"/>
            </a:endParaRPr>
          </a:p>
        </p:txBody>
      </p:sp>
      <p:sp>
        <p:nvSpPr>
          <p:cNvPr id="3" name="عنصر نائب للمحتوى 2">
            <a:extLst>
              <a:ext uri="{FF2B5EF4-FFF2-40B4-BE49-F238E27FC236}">
                <a16:creationId xmlns:a16="http://schemas.microsoft.com/office/drawing/2014/main" id="{D5595ED5-192D-726F-4F66-39634739E084}"/>
              </a:ext>
            </a:extLst>
          </p:cNvPr>
          <p:cNvSpPr>
            <a:spLocks noGrp="1"/>
          </p:cNvSpPr>
          <p:nvPr>
            <p:ph idx="1"/>
          </p:nvPr>
        </p:nvSpPr>
        <p:spPr/>
        <p:txBody>
          <a:bodyPr>
            <a:normAutofit/>
          </a:bodyPr>
          <a:lstStyle/>
          <a:p>
            <a:pPr marL="0" indent="0">
              <a:buNone/>
            </a:pPr>
            <a:r>
              <a:rPr lang="en-US" sz="2800" b="1" dirty="0">
                <a:solidFill>
                  <a:srgbClr val="FFC000"/>
                </a:solidFill>
                <a:latin typeface="Times New Roman" panose="02020603050405020304" pitchFamily="18" charset="0"/>
                <a:cs typeface="Times New Roman" panose="02020603050405020304" pitchFamily="18" charset="0"/>
              </a:rPr>
              <a:t>Steinmann Pin</a:t>
            </a:r>
          </a:p>
          <a:p>
            <a:pPr marL="0" indent="0" algn="justLow">
              <a:buNone/>
            </a:pPr>
            <a:r>
              <a:rPr lang="en-US" sz="2400" b="1" dirty="0">
                <a:latin typeface="Times New Roman" panose="02020603050405020304" pitchFamily="18" charset="0"/>
                <a:cs typeface="Times New Roman" panose="02020603050405020304" pitchFamily="18" charset="0"/>
              </a:rPr>
              <a:t>Steinmann pin fixation are limited to the following:</a:t>
            </a:r>
          </a:p>
          <a:p>
            <a:pPr marL="0" indent="0" algn="justLow">
              <a:buNone/>
            </a:pPr>
            <a:r>
              <a:rPr lang="en-US" sz="2400" dirty="0">
                <a:latin typeface="Times New Roman" panose="02020603050405020304" pitchFamily="18" charset="0"/>
                <a:cs typeface="Times New Roman" panose="02020603050405020304" pitchFamily="18" charset="0"/>
              </a:rPr>
              <a:t>1. Stable fractures that do not have a tendency for axial shortening or rotation.</a:t>
            </a:r>
          </a:p>
          <a:p>
            <a:pPr marL="0" indent="0" algn="justLow">
              <a:buNone/>
            </a:pPr>
            <a:r>
              <a:rPr lang="en-US" sz="2400" dirty="0">
                <a:latin typeface="Times New Roman" panose="02020603050405020304" pitchFamily="18" charset="0"/>
                <a:cs typeface="Times New Roman" panose="02020603050405020304" pitchFamily="18" charset="0"/>
              </a:rPr>
              <a:t>2. In skeletally immature animals, especially puppies and kittens less than 4 months of age, fractures can be successfully treated because of the rapid callus formation seen in these animals.</a:t>
            </a:r>
          </a:p>
        </p:txBody>
      </p:sp>
    </p:spTree>
    <p:extLst>
      <p:ext uri="{BB962C8B-B14F-4D97-AF65-F5344CB8AC3E}">
        <p14:creationId xmlns:p14="http://schemas.microsoft.com/office/powerpoint/2010/main" val="281676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551234E-9988-653B-50AE-3B8172E2138E}"/>
              </a:ext>
            </a:extLst>
          </p:cNvPr>
          <p:cNvSpPr>
            <a:spLocks noGrp="1"/>
          </p:cNvSpPr>
          <p:nvPr>
            <p:ph type="title"/>
          </p:nvPr>
        </p:nvSpPr>
        <p:spPr/>
        <p:txBody>
          <a:bodyPr/>
          <a:lstStyle/>
          <a:p>
            <a:r>
              <a:rPr lang="en-US" dirty="0">
                <a:solidFill>
                  <a:srgbClr val="FFC000"/>
                </a:solidFill>
                <a:latin typeface="Algerian" panose="04020705040A02060702" pitchFamily="82" charset="0"/>
              </a:rPr>
              <a:t>Types of casts </a:t>
            </a:r>
          </a:p>
        </p:txBody>
      </p:sp>
      <p:sp>
        <p:nvSpPr>
          <p:cNvPr id="3" name="عنصر نائب للمحتوى 2">
            <a:extLst>
              <a:ext uri="{FF2B5EF4-FFF2-40B4-BE49-F238E27FC236}">
                <a16:creationId xmlns:a16="http://schemas.microsoft.com/office/drawing/2014/main" id="{DA66EB8D-3E0C-4B5B-3ADD-C8D1EFC5D828}"/>
              </a:ext>
            </a:extLst>
          </p:cNvPr>
          <p:cNvSpPr>
            <a:spLocks noGrp="1"/>
          </p:cNvSpPr>
          <p:nvPr>
            <p:ph idx="1"/>
          </p:nvPr>
        </p:nvSpPr>
        <p:spPr/>
        <p:txBody>
          <a:bodyPr>
            <a:normAutofit/>
          </a:bodyPr>
          <a:lstStyle/>
          <a:p>
            <a:pPr algn="justLow">
              <a:buFont typeface="Wingdings" panose="05000000000000000000" pitchFamily="2" charset="2"/>
              <a:buChar char="Ø"/>
            </a:pPr>
            <a:r>
              <a:rPr lang="en-US" sz="2800" b="1" dirty="0">
                <a:solidFill>
                  <a:srgbClr val="FFC000"/>
                </a:solidFill>
                <a:latin typeface="Times New Roman" panose="02020603050405020304" pitchFamily="18" charset="0"/>
                <a:cs typeface="Times New Roman" panose="02020603050405020304" pitchFamily="18" charset="0"/>
              </a:rPr>
              <a:t>Long-Leg Cylinder Cast:</a:t>
            </a:r>
          </a:p>
          <a:p>
            <a:pPr marL="0" indent="0" algn="justLow">
              <a:lnSpc>
                <a:spcPct val="150000"/>
              </a:lnSpc>
              <a:buNone/>
            </a:pPr>
            <a:r>
              <a:rPr lang="en-US" sz="2400" b="0" i="0" u="none" strike="noStrike" baseline="0" dirty="0">
                <a:latin typeface="Times New Roman" panose="02020603050405020304" pitchFamily="18" charset="0"/>
                <a:cs typeface="Times New Roman" panose="02020603050405020304" pitchFamily="18" charset="0"/>
              </a:rPr>
              <a:t>A long-leg cast is one that extends from the toes to the axilla or groin. Plaster of Paris or fiberglass/resin tape are the most commonly used materials.</a:t>
            </a:r>
          </a:p>
          <a:p>
            <a:pPr marL="0" indent="0" algn="justLow">
              <a:buNone/>
            </a:pPr>
            <a:r>
              <a:rPr lang="en-US" sz="2800" b="1" u="none" strike="noStrike" baseline="0" dirty="0">
                <a:solidFill>
                  <a:srgbClr val="FFC000"/>
                </a:solidFill>
                <a:latin typeface="Times New Roman" panose="02020603050405020304" pitchFamily="18" charset="0"/>
                <a:cs typeface="Times New Roman" panose="02020603050405020304" pitchFamily="18" charset="0"/>
              </a:rPr>
              <a:t>Indications:</a:t>
            </a:r>
          </a:p>
          <a:p>
            <a:pPr marL="0" indent="0" algn="justLow">
              <a:buNone/>
            </a:pPr>
            <a:r>
              <a:rPr lang="en-US" sz="2400" b="0" i="0" u="none" strike="noStrike" baseline="0" dirty="0">
                <a:latin typeface="Times New Roman" panose="02020603050405020304" pitchFamily="18" charset="0"/>
                <a:cs typeface="Times New Roman" panose="02020603050405020304" pitchFamily="18" charset="0"/>
              </a:rPr>
              <a:t>Immobilization of the elbow and stifle, the radius and ulna, and the tibia and fibula.</a:t>
            </a:r>
            <a:endParaRPr lang="en-US" sz="24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9047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21F065C-21EF-7D17-D20D-CD48E13931A8}"/>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Indications for Intramedullary Fixation</a:t>
            </a:r>
            <a:endParaRPr lang="en-US" dirty="0"/>
          </a:p>
        </p:txBody>
      </p:sp>
      <p:sp>
        <p:nvSpPr>
          <p:cNvPr id="3" name="عنصر نائب للمحتوى 2">
            <a:extLst>
              <a:ext uri="{FF2B5EF4-FFF2-40B4-BE49-F238E27FC236}">
                <a16:creationId xmlns:a16="http://schemas.microsoft.com/office/drawing/2014/main" id="{3A0630A2-7849-7317-B96A-8DC9D91A0BE9}"/>
              </a:ext>
            </a:extLst>
          </p:cNvPr>
          <p:cNvSpPr>
            <a:spLocks noGrp="1"/>
          </p:cNvSpPr>
          <p:nvPr>
            <p:ph idx="1"/>
          </p:nvPr>
        </p:nvSpPr>
        <p:spPr>
          <a:xfrm>
            <a:off x="1066800" y="1784555"/>
            <a:ext cx="10058400" cy="4430851"/>
          </a:xfrm>
        </p:spPr>
        <p:txBody>
          <a:bodyPr>
            <a:normAutofit/>
          </a:bodyPr>
          <a:lstStyle/>
          <a:p>
            <a:pPr marL="0" indent="0" algn="justLow">
              <a:buNone/>
            </a:pPr>
            <a:r>
              <a:rPr lang="en-US" sz="2800" b="1" dirty="0">
                <a:solidFill>
                  <a:srgbClr val="FFC000"/>
                </a:solidFill>
                <a:latin typeface="Times New Roman" panose="02020603050405020304" pitchFamily="18" charset="0"/>
                <a:cs typeface="Times New Roman" panose="02020603050405020304" pitchFamily="18" charset="0"/>
              </a:rPr>
              <a:t>Rush Pin:</a:t>
            </a:r>
          </a:p>
          <a:p>
            <a:pPr marL="0" indent="0" algn="justLow">
              <a:buNone/>
            </a:pPr>
            <a:r>
              <a:rPr lang="en-US" sz="2400" dirty="0">
                <a:latin typeface="Times New Roman" panose="02020603050405020304" pitchFamily="18" charset="0"/>
                <a:cs typeface="Times New Roman" panose="02020603050405020304" pitchFamily="18" charset="0"/>
              </a:rPr>
              <a:t>The use of Rush pins for diaphyseal fractures in dogs and cats has not been well evaluated. The primary application for these pins is in proximal or distal fractures, where the double-pin configuration provides good stability. When there is an intraarticular component, the Rush pin is easily combined with lag screw fixation.</a:t>
            </a:r>
          </a:p>
          <a:p>
            <a:pPr marL="0" indent="0" algn="justLow">
              <a:buNone/>
            </a:pPr>
            <a:r>
              <a:rPr lang="en-US" sz="2800" b="1" dirty="0">
                <a:solidFill>
                  <a:srgbClr val="FFC000"/>
                </a:solidFill>
                <a:latin typeface="Times New Roman" panose="02020603050405020304" pitchFamily="18" charset="0"/>
                <a:cs typeface="Times New Roman" panose="02020603050405020304" pitchFamily="18" charset="0"/>
              </a:rPr>
              <a:t>Interlocking Nail:</a:t>
            </a:r>
          </a:p>
          <a:p>
            <a:pPr marL="0" indent="0" algn="justLow">
              <a:buNone/>
            </a:pPr>
            <a:r>
              <a:rPr lang="en-US" sz="2400" dirty="0">
                <a:latin typeface="Times New Roman" panose="02020603050405020304" pitchFamily="18" charset="0"/>
                <a:cs typeface="Times New Roman" panose="02020603050405020304" pitchFamily="18" charset="0"/>
              </a:rPr>
              <a:t>All diaphyseal fracture types in the humerus, femur, and tibia are amenable to fixation using interlocking nails as long as the medullary canal diameter is at least 4 mm.</a:t>
            </a:r>
          </a:p>
        </p:txBody>
      </p:sp>
    </p:spTree>
    <p:extLst>
      <p:ext uri="{BB962C8B-B14F-4D97-AF65-F5344CB8AC3E}">
        <p14:creationId xmlns:p14="http://schemas.microsoft.com/office/powerpoint/2010/main" val="224062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3AF02F0E-141F-2A72-AC72-3B35C9011FD0}"/>
              </a:ext>
            </a:extLst>
          </p:cNvPr>
          <p:cNvSpPr>
            <a:spLocks noGrp="1"/>
          </p:cNvSpPr>
          <p:nvPr>
            <p:ph idx="1"/>
          </p:nvPr>
        </p:nvSpPr>
        <p:spPr>
          <a:xfrm>
            <a:off x="1066800" y="1002890"/>
            <a:ext cx="10058400" cy="5032150"/>
          </a:xfrm>
        </p:spPr>
        <p:txBody>
          <a:bodyPr>
            <a:normAutofit/>
          </a:bodyPr>
          <a:lstStyle/>
          <a:p>
            <a:pPr marL="0" indent="0" algn="justLow">
              <a:buNone/>
            </a:pPr>
            <a:r>
              <a:rPr lang="en-US" sz="2400" b="1" dirty="0">
                <a:solidFill>
                  <a:srgbClr val="FFC000"/>
                </a:solidFill>
                <a:latin typeface="Times New Roman" panose="02020603050405020304" pitchFamily="18" charset="0"/>
                <a:cs typeface="Times New Roman" panose="02020603050405020304" pitchFamily="18" charset="0"/>
              </a:rPr>
              <a:t>CERCLAGE WIRE:</a:t>
            </a:r>
          </a:p>
          <a:p>
            <a:pPr marL="0" indent="0" algn="justLow">
              <a:buNone/>
            </a:pPr>
            <a:r>
              <a:rPr lang="en-US" sz="2400" dirty="0">
                <a:latin typeface="Times New Roman" panose="02020603050405020304" pitchFamily="18" charset="0"/>
                <a:cs typeface="Times New Roman" panose="02020603050405020304" pitchFamily="18" charset="0"/>
              </a:rPr>
              <a:t>The term cerclage means “to encircle” or “to wrap into a bundle.” This procedure refers to a flexible wire that completely or partially passes around the circumference of a bone and is then tightened to provide static interfragmentary compression of bone fragments.</a:t>
            </a:r>
          </a:p>
          <a:p>
            <a:pPr marL="0" indent="0" algn="justLow">
              <a:buNone/>
            </a:pPr>
            <a:r>
              <a:rPr lang="en-US" sz="2800" b="1" dirty="0">
                <a:solidFill>
                  <a:srgbClr val="FFC000"/>
                </a:solidFill>
                <a:latin typeface="Times New Roman" panose="02020603050405020304" pitchFamily="18" charset="0"/>
                <a:cs typeface="Times New Roman" panose="02020603050405020304" pitchFamily="18" charset="0"/>
              </a:rPr>
              <a:t>Indications:</a:t>
            </a:r>
          </a:p>
          <a:p>
            <a:pPr marL="0" indent="0" algn="justLow">
              <a:buNone/>
            </a:pPr>
            <a:r>
              <a:rPr lang="en-US" sz="2400" dirty="0">
                <a:latin typeface="Times New Roman" panose="02020603050405020304" pitchFamily="18" charset="0"/>
                <a:cs typeface="Times New Roman" panose="02020603050405020304" pitchFamily="18" charset="0"/>
              </a:rPr>
              <a:t>Cerclage wires are used primarily on long oblique, spiral, and certain comminuted or multiple fractures. They are used as ancillary fixation with IM pins, external skeletal fixators, and bone plates. Additionally, cerclage wires are used intraoperatively to aid in holding fracture segments in the reduced position while primary fixation is applied</a:t>
            </a:r>
          </a:p>
        </p:txBody>
      </p:sp>
    </p:spTree>
    <p:extLst>
      <p:ext uri="{BB962C8B-B14F-4D97-AF65-F5344CB8AC3E}">
        <p14:creationId xmlns:p14="http://schemas.microsoft.com/office/powerpoint/2010/main" val="3545247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a:extLst>
              <a:ext uri="{FF2B5EF4-FFF2-40B4-BE49-F238E27FC236}">
                <a16:creationId xmlns:a16="http://schemas.microsoft.com/office/drawing/2014/main" id="{DB84F2A6-8691-5E45-E8B7-BC95BFD2AC10}"/>
              </a:ext>
            </a:extLst>
          </p:cNvPr>
          <p:cNvPicPr>
            <a:picLocks noGrp="1" noChangeAspect="1"/>
          </p:cNvPicPr>
          <p:nvPr>
            <p:ph idx="1"/>
          </p:nvPr>
        </p:nvPicPr>
        <p:blipFill>
          <a:blip r:embed="rId2"/>
          <a:srcRect t="378" r="16858" b="-378"/>
          <a:stretch/>
        </p:blipFill>
        <p:spPr>
          <a:xfrm>
            <a:off x="823452" y="1129019"/>
            <a:ext cx="6668729" cy="4187006"/>
          </a:xfrm>
        </p:spPr>
      </p:pic>
      <p:pic>
        <p:nvPicPr>
          <p:cNvPr id="7" name="صورة 6">
            <a:extLst>
              <a:ext uri="{FF2B5EF4-FFF2-40B4-BE49-F238E27FC236}">
                <a16:creationId xmlns:a16="http://schemas.microsoft.com/office/drawing/2014/main" id="{1B8AB54F-9E21-A38B-0F52-6A1EF8247D4C}"/>
              </a:ext>
            </a:extLst>
          </p:cNvPr>
          <p:cNvPicPr>
            <a:picLocks noChangeAspect="1"/>
          </p:cNvPicPr>
          <p:nvPr/>
        </p:nvPicPr>
        <p:blipFill>
          <a:blip r:embed="rId3"/>
          <a:stretch>
            <a:fillRect/>
          </a:stretch>
        </p:blipFill>
        <p:spPr>
          <a:xfrm>
            <a:off x="7492179" y="1129019"/>
            <a:ext cx="3876369" cy="4171950"/>
          </a:xfrm>
          <a:prstGeom prst="rect">
            <a:avLst/>
          </a:prstGeom>
        </p:spPr>
      </p:pic>
    </p:spTree>
    <p:extLst>
      <p:ext uri="{BB962C8B-B14F-4D97-AF65-F5344CB8AC3E}">
        <p14:creationId xmlns:p14="http://schemas.microsoft.com/office/powerpoint/2010/main" val="3158023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6AAA37F1-E559-0B4C-9702-D2765C517C50}"/>
              </a:ext>
            </a:extLst>
          </p:cNvPr>
          <p:cNvSpPr>
            <a:spLocks noGrp="1"/>
          </p:cNvSpPr>
          <p:nvPr>
            <p:ph idx="1"/>
          </p:nvPr>
        </p:nvSpPr>
        <p:spPr>
          <a:xfrm>
            <a:off x="1066800" y="1356852"/>
            <a:ext cx="10058400" cy="4678188"/>
          </a:xfrm>
        </p:spPr>
        <p:txBody>
          <a:bodyPr>
            <a:normAutofit/>
          </a:bodyPr>
          <a:lstStyle/>
          <a:p>
            <a:pPr marL="0" indent="0" algn="justLow">
              <a:buNone/>
            </a:pPr>
            <a:r>
              <a:rPr lang="en-US" sz="2800" b="1" dirty="0">
                <a:solidFill>
                  <a:srgbClr val="FFC000"/>
                </a:solidFill>
                <a:latin typeface="Times New Roman" panose="02020603050405020304" pitchFamily="18" charset="0"/>
                <a:cs typeface="Times New Roman" panose="02020603050405020304" pitchFamily="18" charset="0"/>
              </a:rPr>
              <a:t>BONE SCREWS:</a:t>
            </a:r>
          </a:p>
          <a:p>
            <a:pPr marL="0" indent="0" algn="justLow">
              <a:buNone/>
            </a:pPr>
            <a:r>
              <a:rPr lang="en-US" sz="2400" dirty="0">
                <a:solidFill>
                  <a:srgbClr val="FFC000"/>
                </a:solidFill>
                <a:latin typeface="Times New Roman" panose="02020603050405020304" pitchFamily="18" charset="0"/>
                <a:cs typeface="Times New Roman" panose="02020603050405020304" pitchFamily="18" charset="0"/>
              </a:rPr>
              <a:t>There are two basic types of bone screws: </a:t>
            </a:r>
          </a:p>
          <a:p>
            <a:pPr marL="0" indent="0" algn="justLow">
              <a:buNone/>
            </a:pPr>
            <a:r>
              <a:rPr lang="en-US" sz="2400" b="1" dirty="0">
                <a:latin typeface="Times New Roman" panose="02020603050405020304" pitchFamily="18" charset="0"/>
                <a:cs typeface="Times New Roman" panose="02020603050405020304" pitchFamily="18" charset="0"/>
              </a:rPr>
              <a:t>1-cancellous screws.</a:t>
            </a:r>
          </a:p>
          <a:p>
            <a:pPr marL="0" indent="0" algn="justLow">
              <a:buNone/>
            </a:pPr>
            <a:r>
              <a:rPr lang="en-US" sz="2400" b="1" dirty="0">
                <a:latin typeface="Times New Roman" panose="02020603050405020304" pitchFamily="18" charset="0"/>
                <a:cs typeface="Times New Roman" panose="02020603050405020304" pitchFamily="18" charset="0"/>
              </a:rPr>
              <a:t>2-cortical screws.</a:t>
            </a:r>
          </a:p>
          <a:p>
            <a:pPr marL="0" indent="0" algn="justLow">
              <a:buNone/>
            </a:pPr>
            <a:r>
              <a:rPr lang="en-US" sz="2400" dirty="0">
                <a:latin typeface="Times New Roman" panose="02020603050405020304" pitchFamily="18" charset="0"/>
                <a:cs typeface="Times New Roman" panose="02020603050405020304" pitchFamily="18" charset="0"/>
              </a:rPr>
              <a:t>Bone screws are usually employed to provide static interfragmentary or plate/bone compression by means of the lag screw principle. A secondary function of bone screws is to hold fragments in a fixed position without interfragmentary compression, where it is called a position screw.</a:t>
            </a:r>
          </a:p>
        </p:txBody>
      </p:sp>
    </p:spTree>
    <p:extLst>
      <p:ext uri="{BB962C8B-B14F-4D97-AF65-F5344CB8AC3E}">
        <p14:creationId xmlns:p14="http://schemas.microsoft.com/office/powerpoint/2010/main" val="3948588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a:extLst>
              <a:ext uri="{FF2B5EF4-FFF2-40B4-BE49-F238E27FC236}">
                <a16:creationId xmlns:a16="http://schemas.microsoft.com/office/drawing/2014/main" id="{7BE08FA1-3E00-DC19-05D2-611FD7712CEB}"/>
              </a:ext>
            </a:extLst>
          </p:cNvPr>
          <p:cNvPicPr>
            <a:picLocks noGrp="1" noChangeAspect="1"/>
          </p:cNvPicPr>
          <p:nvPr>
            <p:ph idx="1"/>
          </p:nvPr>
        </p:nvPicPr>
        <p:blipFill>
          <a:blip r:embed="rId2"/>
          <a:stretch>
            <a:fillRect/>
          </a:stretch>
        </p:blipFill>
        <p:spPr>
          <a:xfrm rot="5400000">
            <a:off x="1739009" y="-800094"/>
            <a:ext cx="2886216" cy="5483634"/>
          </a:xfrm>
          <a:prstGeom prst="rect">
            <a:avLst/>
          </a:prstGeom>
        </p:spPr>
      </p:pic>
      <p:pic>
        <p:nvPicPr>
          <p:cNvPr id="6" name="صورة 5">
            <a:extLst>
              <a:ext uri="{FF2B5EF4-FFF2-40B4-BE49-F238E27FC236}">
                <a16:creationId xmlns:a16="http://schemas.microsoft.com/office/drawing/2014/main" id="{0BADE699-DBF9-6AA1-04DD-B3AF603FC6C8}"/>
              </a:ext>
            </a:extLst>
          </p:cNvPr>
          <p:cNvPicPr>
            <a:picLocks noChangeAspect="1"/>
          </p:cNvPicPr>
          <p:nvPr/>
        </p:nvPicPr>
        <p:blipFill>
          <a:blip r:embed="rId3"/>
          <a:stretch>
            <a:fillRect/>
          </a:stretch>
        </p:blipFill>
        <p:spPr>
          <a:xfrm>
            <a:off x="6268065" y="498615"/>
            <a:ext cx="5483634" cy="2886216"/>
          </a:xfrm>
          <a:prstGeom prst="rect">
            <a:avLst/>
          </a:prstGeom>
        </p:spPr>
      </p:pic>
      <p:pic>
        <p:nvPicPr>
          <p:cNvPr id="8" name="صورة 7">
            <a:extLst>
              <a:ext uri="{FF2B5EF4-FFF2-40B4-BE49-F238E27FC236}">
                <a16:creationId xmlns:a16="http://schemas.microsoft.com/office/drawing/2014/main" id="{B4B9D17E-9343-EC86-89B3-AB78DE70EABD}"/>
              </a:ext>
            </a:extLst>
          </p:cNvPr>
          <p:cNvPicPr>
            <a:picLocks noChangeAspect="1"/>
          </p:cNvPicPr>
          <p:nvPr/>
        </p:nvPicPr>
        <p:blipFill>
          <a:blip r:embed="rId4"/>
          <a:stretch>
            <a:fillRect/>
          </a:stretch>
        </p:blipFill>
        <p:spPr>
          <a:xfrm>
            <a:off x="3267075" y="3473169"/>
            <a:ext cx="5657850" cy="2974553"/>
          </a:xfrm>
          <a:prstGeom prst="rect">
            <a:avLst/>
          </a:prstGeom>
        </p:spPr>
      </p:pic>
    </p:spTree>
    <p:extLst>
      <p:ext uri="{BB962C8B-B14F-4D97-AF65-F5344CB8AC3E}">
        <p14:creationId xmlns:p14="http://schemas.microsoft.com/office/powerpoint/2010/main" val="2389209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A9C36B5-7A00-0878-B98E-5AAA4CEAAFC4}"/>
              </a:ext>
            </a:extLst>
          </p:cNvPr>
          <p:cNvSpPr>
            <a:spLocks noGrp="1"/>
          </p:cNvSpPr>
          <p:nvPr>
            <p:ph type="title"/>
          </p:nvPr>
        </p:nvSpPr>
        <p:spPr/>
        <p:txBody>
          <a:bodyPr/>
          <a:lstStyle/>
          <a:p>
            <a:endParaRPr lang="en-US"/>
          </a:p>
        </p:txBody>
      </p:sp>
      <p:sp>
        <p:nvSpPr>
          <p:cNvPr id="3" name="عنصر نائب للمحتوى 2">
            <a:extLst>
              <a:ext uri="{FF2B5EF4-FFF2-40B4-BE49-F238E27FC236}">
                <a16:creationId xmlns:a16="http://schemas.microsoft.com/office/drawing/2014/main" id="{6C52F43F-4726-B044-372C-4F1ACEB3BAB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63063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E8C4F4E-1350-E641-CF16-00377F5E788F}"/>
              </a:ext>
            </a:extLst>
          </p:cNvPr>
          <p:cNvSpPr>
            <a:spLocks noGrp="1"/>
          </p:cNvSpPr>
          <p:nvPr>
            <p:ph type="title"/>
          </p:nvPr>
        </p:nvSpPr>
        <p:spPr/>
        <p:txBody>
          <a:bodyPr/>
          <a:lstStyle/>
          <a:p>
            <a:endParaRPr lang="en-US"/>
          </a:p>
        </p:txBody>
      </p:sp>
      <p:sp>
        <p:nvSpPr>
          <p:cNvPr id="3" name="عنصر نائب للمحتوى 2">
            <a:extLst>
              <a:ext uri="{FF2B5EF4-FFF2-40B4-BE49-F238E27FC236}">
                <a16:creationId xmlns:a16="http://schemas.microsoft.com/office/drawing/2014/main" id="{0C0E71B7-F51D-1996-2846-B5AD93998F9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5612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a:extLst>
              <a:ext uri="{FF2B5EF4-FFF2-40B4-BE49-F238E27FC236}">
                <a16:creationId xmlns:a16="http://schemas.microsoft.com/office/drawing/2014/main" id="{AF422211-8806-5044-23A6-764EBDDC0299}"/>
              </a:ext>
            </a:extLst>
          </p:cNvPr>
          <p:cNvPicPr>
            <a:picLocks noGrp="1" noChangeAspect="1"/>
          </p:cNvPicPr>
          <p:nvPr>
            <p:ph idx="1"/>
          </p:nvPr>
        </p:nvPicPr>
        <p:blipFill>
          <a:blip r:embed="rId2"/>
          <a:stretch>
            <a:fillRect/>
          </a:stretch>
        </p:blipFill>
        <p:spPr>
          <a:xfrm>
            <a:off x="780610" y="457201"/>
            <a:ext cx="4593985" cy="3100746"/>
          </a:xfrm>
          <a:prstGeom prst="rect">
            <a:avLst/>
          </a:prstGeom>
          <a:ln>
            <a:noFill/>
          </a:ln>
          <a:effectLst>
            <a:softEdge rad="112500"/>
          </a:effectLst>
        </p:spPr>
      </p:pic>
      <p:pic>
        <p:nvPicPr>
          <p:cNvPr id="5" name="صورة 4">
            <a:extLst>
              <a:ext uri="{FF2B5EF4-FFF2-40B4-BE49-F238E27FC236}">
                <a16:creationId xmlns:a16="http://schemas.microsoft.com/office/drawing/2014/main" id="{EE80F88D-CBF2-CCD9-D93E-9C6D3041AC74}"/>
              </a:ext>
            </a:extLst>
          </p:cNvPr>
          <p:cNvPicPr>
            <a:picLocks noChangeAspect="1"/>
          </p:cNvPicPr>
          <p:nvPr/>
        </p:nvPicPr>
        <p:blipFill>
          <a:blip r:embed="rId3"/>
          <a:stretch>
            <a:fillRect/>
          </a:stretch>
        </p:blipFill>
        <p:spPr>
          <a:xfrm>
            <a:off x="6989331" y="457201"/>
            <a:ext cx="4422059" cy="3100746"/>
          </a:xfrm>
          <a:prstGeom prst="rect">
            <a:avLst/>
          </a:prstGeom>
          <a:ln>
            <a:noFill/>
          </a:ln>
          <a:effectLst>
            <a:softEdge rad="112500"/>
          </a:effectLst>
        </p:spPr>
      </p:pic>
      <p:pic>
        <p:nvPicPr>
          <p:cNvPr id="6" name="صورة 5">
            <a:extLst>
              <a:ext uri="{FF2B5EF4-FFF2-40B4-BE49-F238E27FC236}">
                <a16:creationId xmlns:a16="http://schemas.microsoft.com/office/drawing/2014/main" id="{4F6C7978-5528-9607-35A5-8CED0CA6EFFB}"/>
              </a:ext>
            </a:extLst>
          </p:cNvPr>
          <p:cNvPicPr>
            <a:picLocks noChangeAspect="1"/>
          </p:cNvPicPr>
          <p:nvPr/>
        </p:nvPicPr>
        <p:blipFill>
          <a:blip r:embed="rId4"/>
          <a:stretch>
            <a:fillRect/>
          </a:stretch>
        </p:blipFill>
        <p:spPr>
          <a:xfrm rot="5400000">
            <a:off x="4674571" y="2522722"/>
            <a:ext cx="2842854" cy="4913301"/>
          </a:xfrm>
          <a:prstGeom prst="rect">
            <a:avLst/>
          </a:prstGeom>
          <a:ln>
            <a:noFill/>
          </a:ln>
          <a:effectLst>
            <a:softEdge rad="112500"/>
          </a:effectLst>
        </p:spPr>
      </p:pic>
    </p:spTree>
    <p:extLst>
      <p:ext uri="{BB962C8B-B14F-4D97-AF65-F5344CB8AC3E}">
        <p14:creationId xmlns:p14="http://schemas.microsoft.com/office/powerpoint/2010/main" val="2173289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C479EAC-2B07-17A5-6DB6-3FD2E62272AB}"/>
              </a:ext>
            </a:extLst>
          </p:cNvPr>
          <p:cNvSpPr>
            <a:spLocks noGrp="1"/>
          </p:cNvSpPr>
          <p:nvPr>
            <p:ph type="title"/>
          </p:nvPr>
        </p:nvSpPr>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Types of casts </a:t>
            </a:r>
            <a:endParaRPr lang="en-US" dirty="0"/>
          </a:p>
        </p:txBody>
      </p:sp>
      <p:sp>
        <p:nvSpPr>
          <p:cNvPr id="3" name="عنصر نائب للمحتوى 2">
            <a:extLst>
              <a:ext uri="{FF2B5EF4-FFF2-40B4-BE49-F238E27FC236}">
                <a16:creationId xmlns:a16="http://schemas.microsoft.com/office/drawing/2014/main" id="{D3ED2789-6E3A-9196-3A0E-95E0B9CB5777}"/>
              </a:ext>
            </a:extLst>
          </p:cNvPr>
          <p:cNvSpPr>
            <a:spLocks noGrp="1"/>
          </p:cNvSpPr>
          <p:nvPr>
            <p:ph idx="1"/>
          </p:nvPr>
        </p:nvSpPr>
        <p:spPr/>
        <p:txBody>
          <a:bodyPr>
            <a:normAutofit lnSpcReduction="10000"/>
          </a:bodyPr>
          <a:lstStyle/>
          <a:p>
            <a:pPr algn="justLow">
              <a:buFont typeface="Wingdings" panose="05000000000000000000" pitchFamily="2" charset="2"/>
              <a:buChar char="Ø"/>
            </a:pPr>
            <a:r>
              <a:rPr lang="en-US" sz="2800" b="1" dirty="0">
                <a:solidFill>
                  <a:srgbClr val="FFC000"/>
                </a:solidFill>
                <a:latin typeface="Times New Roman" panose="02020603050405020304" pitchFamily="18" charset="0"/>
                <a:cs typeface="Times New Roman" panose="02020603050405020304" pitchFamily="18" charset="0"/>
              </a:rPr>
              <a:t>Short-Leg Cylinder Cast:</a:t>
            </a:r>
          </a:p>
          <a:p>
            <a:pPr marL="0" indent="0" algn="justLow">
              <a:buNone/>
            </a:pPr>
            <a:r>
              <a:rPr lang="en-US" sz="2400" dirty="0">
                <a:latin typeface="Times New Roman" panose="02020603050405020304" pitchFamily="18" charset="0"/>
                <a:cs typeface="Times New Roman" panose="02020603050405020304" pitchFamily="18" charset="0"/>
              </a:rPr>
              <a:t>A short-leg cast extends only to the proximal tibia or radius . The elbow and stifle joints are free to move normally. The casts must be distal enough (1-2 inches below the humeral epicondyle or tibial tubercle) so that there is no binding during flexion/extension. Limb swelling under a cast may lead to bad sequelae.</a:t>
            </a:r>
          </a:p>
          <a:p>
            <a:pPr marL="0" indent="0" algn="justLow">
              <a:buNone/>
            </a:pPr>
            <a:r>
              <a:rPr lang="en-US" sz="2800" b="1" u="none" strike="noStrike" baseline="0" dirty="0">
                <a:solidFill>
                  <a:srgbClr val="FFC000"/>
                </a:solidFill>
                <a:latin typeface="Times New Roman" panose="02020603050405020304" pitchFamily="18" charset="0"/>
                <a:cs typeface="Times New Roman" panose="02020603050405020304" pitchFamily="18" charset="0"/>
              </a:rPr>
              <a:t>Indications:</a:t>
            </a:r>
          </a:p>
          <a:p>
            <a:pPr marL="0" indent="0" algn="justLow">
              <a:buNone/>
            </a:pPr>
            <a:r>
              <a:rPr lang="en-US" sz="2400" b="0" u="none" strike="noStrike" baseline="0" dirty="0">
                <a:latin typeface="Times New Roman" panose="02020603050405020304" pitchFamily="18" charset="0"/>
                <a:cs typeface="Times New Roman" panose="02020603050405020304" pitchFamily="18" charset="0"/>
              </a:rPr>
              <a:t>Immobilization of the carpus and metacarpus and the tarsus and metatarsus. As a general rule, short-leg casts are used primarily in large, active animals to provide more stabilization.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4603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a:extLst>
              <a:ext uri="{FF2B5EF4-FFF2-40B4-BE49-F238E27FC236}">
                <a16:creationId xmlns:a16="http://schemas.microsoft.com/office/drawing/2014/main" id="{B0BF45B2-5BC4-B0D6-A6F1-E848D1F425F0}"/>
              </a:ext>
            </a:extLst>
          </p:cNvPr>
          <p:cNvPicPr>
            <a:picLocks noGrp="1" noChangeAspect="1"/>
          </p:cNvPicPr>
          <p:nvPr>
            <p:ph idx="1"/>
          </p:nvPr>
        </p:nvPicPr>
        <p:blipFill>
          <a:blip r:embed="rId2"/>
          <a:stretch>
            <a:fillRect/>
          </a:stretch>
        </p:blipFill>
        <p:spPr>
          <a:xfrm>
            <a:off x="895197" y="734270"/>
            <a:ext cx="4468760" cy="2694730"/>
          </a:xfrm>
          <a:prstGeom prst="rect">
            <a:avLst/>
          </a:prstGeom>
          <a:ln>
            <a:noFill/>
          </a:ln>
          <a:effectLst>
            <a:softEdge rad="112500"/>
          </a:effectLst>
        </p:spPr>
      </p:pic>
      <p:pic>
        <p:nvPicPr>
          <p:cNvPr id="5" name="صورة 4">
            <a:extLst>
              <a:ext uri="{FF2B5EF4-FFF2-40B4-BE49-F238E27FC236}">
                <a16:creationId xmlns:a16="http://schemas.microsoft.com/office/drawing/2014/main" id="{32CE3423-81FF-A8A8-AD19-BB0FB9F55C7C}"/>
              </a:ext>
            </a:extLst>
          </p:cNvPr>
          <p:cNvPicPr>
            <a:picLocks noChangeAspect="1"/>
          </p:cNvPicPr>
          <p:nvPr/>
        </p:nvPicPr>
        <p:blipFill>
          <a:blip r:embed="rId3"/>
          <a:stretch>
            <a:fillRect/>
          </a:stretch>
        </p:blipFill>
        <p:spPr>
          <a:xfrm>
            <a:off x="6651523" y="734271"/>
            <a:ext cx="4468760" cy="2694729"/>
          </a:xfrm>
          <a:prstGeom prst="rect">
            <a:avLst/>
          </a:prstGeom>
          <a:ln>
            <a:noFill/>
          </a:ln>
          <a:effectLst>
            <a:softEdge rad="112500"/>
          </a:effectLst>
        </p:spPr>
      </p:pic>
      <p:pic>
        <p:nvPicPr>
          <p:cNvPr id="6" name="صورة 5">
            <a:extLst>
              <a:ext uri="{FF2B5EF4-FFF2-40B4-BE49-F238E27FC236}">
                <a16:creationId xmlns:a16="http://schemas.microsoft.com/office/drawing/2014/main" id="{024064EC-E205-7A3F-10C8-D62D742D9686}"/>
              </a:ext>
            </a:extLst>
          </p:cNvPr>
          <p:cNvPicPr>
            <a:picLocks noChangeAspect="1"/>
          </p:cNvPicPr>
          <p:nvPr/>
        </p:nvPicPr>
        <p:blipFill>
          <a:blip r:embed="rId4"/>
          <a:stretch>
            <a:fillRect/>
          </a:stretch>
        </p:blipFill>
        <p:spPr>
          <a:xfrm>
            <a:off x="2817556" y="3539613"/>
            <a:ext cx="6556887" cy="2875935"/>
          </a:xfrm>
          <a:prstGeom prst="rect">
            <a:avLst/>
          </a:prstGeom>
          <a:ln>
            <a:noFill/>
          </a:ln>
          <a:effectLst>
            <a:softEdge rad="112500"/>
          </a:effectLst>
        </p:spPr>
      </p:pic>
    </p:spTree>
    <p:extLst>
      <p:ext uri="{BB962C8B-B14F-4D97-AF65-F5344CB8AC3E}">
        <p14:creationId xmlns:p14="http://schemas.microsoft.com/office/powerpoint/2010/main" val="2833584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2EB7C62-9B58-90AC-0B04-1F5EBF30E1B6}"/>
              </a:ext>
            </a:extLst>
          </p:cNvPr>
          <p:cNvSpPr>
            <a:spLocks noGrp="1"/>
          </p:cNvSpPr>
          <p:nvPr>
            <p:ph type="title"/>
          </p:nvPr>
        </p:nvSpPr>
        <p:spPr/>
        <p:txBody>
          <a:bodyPr/>
          <a:lstStyle/>
          <a:p>
            <a:r>
              <a:rPr kumimoji="0" lang="en-US" sz="4800" b="0" i="0" u="none" strike="noStrike" kern="1200" cap="none" spc="0" normalizeH="0" baseline="0" noProof="0" dirty="0">
                <a:ln>
                  <a:noFill/>
                </a:ln>
                <a:solidFill>
                  <a:srgbClr val="FFC000"/>
                </a:solidFill>
                <a:effectLst/>
                <a:uLnTx/>
                <a:uFillTx/>
                <a:latin typeface="Algerian" panose="04020705040A02060702" pitchFamily="82" charset="0"/>
                <a:ea typeface="+mn-ea"/>
                <a:cs typeface="+mn-cs"/>
              </a:rPr>
              <a:t>Types of casts </a:t>
            </a:r>
            <a:endParaRPr lang="en-US" dirty="0"/>
          </a:p>
        </p:txBody>
      </p:sp>
      <p:sp>
        <p:nvSpPr>
          <p:cNvPr id="3" name="عنصر نائب للمحتوى 2">
            <a:extLst>
              <a:ext uri="{FF2B5EF4-FFF2-40B4-BE49-F238E27FC236}">
                <a16:creationId xmlns:a16="http://schemas.microsoft.com/office/drawing/2014/main" id="{6E3BE6D4-36DA-B7C1-4E1A-D11C2C2075ED}"/>
              </a:ext>
            </a:extLst>
          </p:cNvPr>
          <p:cNvSpPr>
            <a:spLocks noGrp="1"/>
          </p:cNvSpPr>
          <p:nvPr>
            <p:ph idx="1"/>
          </p:nvPr>
        </p:nvSpPr>
        <p:spPr>
          <a:xfrm>
            <a:off x="1066800" y="1858297"/>
            <a:ext cx="10058400" cy="4176743"/>
          </a:xfrm>
        </p:spPr>
        <p:txBody>
          <a:bodyPr>
            <a:normAutofit/>
          </a:bodyPr>
          <a:lstStyle/>
          <a:p>
            <a:pPr algn="justLow">
              <a:buFont typeface="Wingdings" panose="05000000000000000000" pitchFamily="2" charset="2"/>
              <a:buChar char="Ø"/>
            </a:pPr>
            <a:r>
              <a:rPr lang="en-US" sz="2800" b="1" dirty="0">
                <a:solidFill>
                  <a:srgbClr val="FFC000"/>
                </a:solidFill>
                <a:latin typeface="Times New Roman" panose="02020603050405020304" pitchFamily="18" charset="0"/>
                <a:cs typeface="Times New Roman" panose="02020603050405020304" pitchFamily="18" charset="0"/>
              </a:rPr>
              <a:t>Spica Splint - Foreleg:</a:t>
            </a:r>
          </a:p>
          <a:p>
            <a:pPr marL="0" indent="0" algn="justLow">
              <a:buNone/>
            </a:pPr>
            <a:r>
              <a:rPr lang="en-US" sz="2400" dirty="0">
                <a:latin typeface="Times New Roman" panose="02020603050405020304" pitchFamily="18" charset="0"/>
                <a:cs typeface="Times New Roman" panose="02020603050405020304" pitchFamily="18" charset="0"/>
              </a:rPr>
              <a:t>Although this splint can be constructed with wood, rigid plastics, or aluminum, the molded splint is better tolerated and gives better immobilization . The spica splint is named for the method of attaching it to the body by a “spica” (figure-of-8) bandage. In the dog the bandage is modified to be only half a figure of- 8. It can be applied to the hip, but bandaging in this region is very difficult, especially in the male dog, and ambulation is awkward.</a:t>
            </a:r>
          </a:p>
          <a:p>
            <a:pPr marL="0" indent="0" algn="justLow">
              <a:buNone/>
            </a:pPr>
            <a:r>
              <a:rPr lang="en-US" sz="2800" b="1" dirty="0">
                <a:solidFill>
                  <a:srgbClr val="FFC000"/>
                </a:solidFill>
                <a:latin typeface="Times New Roman" panose="02020603050405020304" pitchFamily="18" charset="0"/>
                <a:cs typeface="Times New Roman" panose="02020603050405020304" pitchFamily="18" charset="0"/>
              </a:rPr>
              <a:t>Indications:</a:t>
            </a:r>
          </a:p>
          <a:p>
            <a:pPr marL="0" indent="0" algn="justLow">
              <a:buNone/>
            </a:pPr>
            <a:r>
              <a:rPr lang="en-US" sz="2400" dirty="0">
                <a:latin typeface="Times New Roman" panose="02020603050405020304" pitchFamily="18" charset="0"/>
                <a:cs typeface="Times New Roman" panose="02020603050405020304" pitchFamily="18" charset="0"/>
              </a:rPr>
              <a:t> Immobilization of the shoulder, humerus, and elbow.</a:t>
            </a:r>
          </a:p>
        </p:txBody>
      </p:sp>
    </p:spTree>
    <p:extLst>
      <p:ext uri="{BB962C8B-B14F-4D97-AF65-F5344CB8AC3E}">
        <p14:creationId xmlns:p14="http://schemas.microsoft.com/office/powerpoint/2010/main" val="3083933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a:extLst>
              <a:ext uri="{FF2B5EF4-FFF2-40B4-BE49-F238E27FC236}">
                <a16:creationId xmlns:a16="http://schemas.microsoft.com/office/drawing/2014/main" id="{BD35C756-4159-BF70-43E0-AB3EFB8C901B}"/>
              </a:ext>
            </a:extLst>
          </p:cNvPr>
          <p:cNvPicPr>
            <a:picLocks noGrp="1" noChangeAspect="1"/>
          </p:cNvPicPr>
          <p:nvPr>
            <p:ph idx="1"/>
          </p:nvPr>
        </p:nvPicPr>
        <p:blipFill>
          <a:blip r:embed="rId2"/>
          <a:stretch>
            <a:fillRect/>
          </a:stretch>
        </p:blipFill>
        <p:spPr>
          <a:xfrm>
            <a:off x="599767" y="429161"/>
            <a:ext cx="3205317" cy="2513142"/>
          </a:xfrm>
          <a:prstGeom prst="rect">
            <a:avLst/>
          </a:prstGeom>
        </p:spPr>
      </p:pic>
      <p:pic>
        <p:nvPicPr>
          <p:cNvPr id="5" name="صورة 4">
            <a:extLst>
              <a:ext uri="{FF2B5EF4-FFF2-40B4-BE49-F238E27FC236}">
                <a16:creationId xmlns:a16="http://schemas.microsoft.com/office/drawing/2014/main" id="{26384288-B80C-A66F-1E41-F88ADEA862B3}"/>
              </a:ext>
            </a:extLst>
          </p:cNvPr>
          <p:cNvPicPr>
            <a:picLocks noChangeAspect="1"/>
          </p:cNvPicPr>
          <p:nvPr/>
        </p:nvPicPr>
        <p:blipFill>
          <a:blip r:embed="rId3"/>
          <a:stretch>
            <a:fillRect/>
          </a:stretch>
        </p:blipFill>
        <p:spPr>
          <a:xfrm>
            <a:off x="7388635" y="429161"/>
            <a:ext cx="4203598" cy="5906730"/>
          </a:xfrm>
          <a:prstGeom prst="rect">
            <a:avLst/>
          </a:prstGeom>
        </p:spPr>
      </p:pic>
      <p:pic>
        <p:nvPicPr>
          <p:cNvPr id="6" name="صورة 5">
            <a:extLst>
              <a:ext uri="{FF2B5EF4-FFF2-40B4-BE49-F238E27FC236}">
                <a16:creationId xmlns:a16="http://schemas.microsoft.com/office/drawing/2014/main" id="{D166A830-2E86-F566-5E1D-84013B2D28B1}"/>
              </a:ext>
            </a:extLst>
          </p:cNvPr>
          <p:cNvPicPr>
            <a:picLocks noChangeAspect="1"/>
          </p:cNvPicPr>
          <p:nvPr/>
        </p:nvPicPr>
        <p:blipFill>
          <a:blip r:embed="rId4"/>
          <a:stretch>
            <a:fillRect/>
          </a:stretch>
        </p:blipFill>
        <p:spPr>
          <a:xfrm>
            <a:off x="599767" y="3017503"/>
            <a:ext cx="6722654" cy="3318388"/>
          </a:xfrm>
          <a:prstGeom prst="rect">
            <a:avLst/>
          </a:prstGeom>
        </p:spPr>
      </p:pic>
      <p:pic>
        <p:nvPicPr>
          <p:cNvPr id="7" name="صورة 6">
            <a:extLst>
              <a:ext uri="{FF2B5EF4-FFF2-40B4-BE49-F238E27FC236}">
                <a16:creationId xmlns:a16="http://schemas.microsoft.com/office/drawing/2014/main" id="{F78C5494-DA15-F76E-5A61-4C1669E4F019}"/>
              </a:ext>
            </a:extLst>
          </p:cNvPr>
          <p:cNvPicPr>
            <a:picLocks noChangeAspect="1"/>
          </p:cNvPicPr>
          <p:nvPr/>
        </p:nvPicPr>
        <p:blipFill>
          <a:blip r:embed="rId5"/>
          <a:stretch>
            <a:fillRect/>
          </a:stretch>
        </p:blipFill>
        <p:spPr>
          <a:xfrm>
            <a:off x="3871298" y="429161"/>
            <a:ext cx="3451123" cy="2513142"/>
          </a:xfrm>
          <a:prstGeom prst="rect">
            <a:avLst/>
          </a:prstGeom>
        </p:spPr>
      </p:pic>
    </p:spTree>
    <p:extLst>
      <p:ext uri="{BB962C8B-B14F-4D97-AF65-F5344CB8AC3E}">
        <p14:creationId xmlns:p14="http://schemas.microsoft.com/office/powerpoint/2010/main" val="18732948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فقاعات">
  <a:themeElements>
    <a:clrScheme name="أزرق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فقاعات">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فقاعات">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913DB040-6816-4415-960D-8178C785755E}"/>
    </a:ext>
  </a:extLst>
</a:theme>
</file>

<file path=docProps/app.xml><?xml version="1.0" encoding="utf-8"?>
<Properties xmlns="http://schemas.openxmlformats.org/officeDocument/2006/extended-properties" xmlns:vt="http://schemas.openxmlformats.org/officeDocument/2006/docPropsVTypes">
  <Template>TM03457510[[fn=Savon]]</Template>
  <TotalTime>531</TotalTime>
  <Words>1965</Words>
  <Application>Microsoft Office PowerPoint</Application>
  <PresentationFormat>شاشة عريضة</PresentationFormat>
  <Paragraphs>116</Paragraphs>
  <Slides>46</Slides>
  <Notes>0</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46</vt:i4>
      </vt:variant>
    </vt:vector>
  </HeadingPairs>
  <TitlesOfParts>
    <vt:vector size="53" baseType="lpstr">
      <vt:lpstr>Algerian</vt:lpstr>
      <vt:lpstr>Andalus</vt:lpstr>
      <vt:lpstr>Arial</vt:lpstr>
      <vt:lpstr>Century Gothic</vt:lpstr>
      <vt:lpstr>Times New Roman</vt:lpstr>
      <vt:lpstr>Wingdings</vt:lpstr>
      <vt:lpstr>فقاعات</vt:lpstr>
      <vt:lpstr>IMMOBILIZATION (FIXATION)</vt:lpstr>
      <vt:lpstr>Immobilization</vt:lpstr>
      <vt:lpstr>Immobilization</vt:lpstr>
      <vt:lpstr>Types of casts </vt:lpstr>
      <vt:lpstr>عرض تقديمي في PowerPoint</vt:lpstr>
      <vt:lpstr>Types of casts </vt:lpstr>
      <vt:lpstr>عرض تقديمي في PowerPoint</vt:lpstr>
      <vt:lpstr>Types of casts </vt:lpstr>
      <vt:lpstr>عرض تقديمي في PowerPoint</vt:lpstr>
      <vt:lpstr>Types of casts </vt:lpstr>
      <vt:lpstr>عرض تقديمي في PowerPoint</vt:lpstr>
      <vt:lpstr>Types of casts </vt:lpstr>
      <vt:lpstr>عرض تقديمي في PowerPoint</vt:lpstr>
      <vt:lpstr>Types of casts </vt:lpstr>
      <vt:lpstr>عرض تقديمي في PowerPoint</vt:lpstr>
      <vt:lpstr>Types of casts </vt:lpstr>
      <vt:lpstr>عرض تقديمي في PowerPoint</vt:lpstr>
      <vt:lpstr>Types of casts </vt:lpstr>
      <vt:lpstr>عرض تقديمي في PowerPoint</vt:lpstr>
      <vt:lpstr>Types of casts </vt:lpstr>
      <vt:lpstr>عرض تقديمي في PowerPoint</vt:lpstr>
      <vt:lpstr>Types of casts </vt:lpstr>
      <vt:lpstr>عرض تقديمي في PowerPoint</vt:lpstr>
      <vt:lpstr>Types of casts </vt:lpstr>
      <vt:lpstr>عرض تقديمي في PowerPoint</vt:lpstr>
      <vt:lpstr>Types of casts </vt:lpstr>
      <vt:lpstr>عرض تقديمي في PowerPoint</vt:lpstr>
      <vt:lpstr>INTRAMEDULLARY PINS</vt:lpstr>
      <vt:lpstr>INTRAMEDULLARY PINS</vt:lpstr>
      <vt:lpstr>INTRAMEDULLARY PINS</vt:lpstr>
      <vt:lpstr>INTRAMEDULLARY PINS</vt:lpstr>
      <vt:lpstr>عرض تقديمي في PowerPoint</vt:lpstr>
      <vt:lpstr>INTRAMEDULLARY PINS</vt:lpstr>
      <vt:lpstr>عرض تقديمي في PowerPoint</vt:lpstr>
      <vt:lpstr>INTRAMEDULLARY PINS</vt:lpstr>
      <vt:lpstr>عرض تقديمي في PowerPoint</vt:lpstr>
      <vt:lpstr>INTRAMEDULLARY PINS</vt:lpstr>
      <vt:lpstr>عرض تقديمي في PowerPoint</vt:lpstr>
      <vt:lpstr>Indications for Intramedullary Fixation</vt:lpstr>
      <vt:lpstr>Indications for Intramedullary Fixation</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Mohammed Al shekh</dc:creator>
  <cp:lastModifiedBy>Mohammed Al shekh</cp:lastModifiedBy>
  <cp:revision>19</cp:revision>
  <dcterms:created xsi:type="dcterms:W3CDTF">2025-03-23T17:34:59Z</dcterms:created>
  <dcterms:modified xsi:type="dcterms:W3CDTF">2025-03-24T02:26:55Z</dcterms:modified>
</cp:coreProperties>
</file>